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65"/>
  </p:handoutMasterIdLst>
  <p:sldIdLst>
    <p:sldId id="256" r:id="rId3"/>
    <p:sldId id="257" r:id="rId4"/>
    <p:sldId id="258" r:id="rId5"/>
    <p:sldId id="259" r:id="rId6"/>
    <p:sldId id="260" r:id="rId7"/>
    <p:sldId id="266" r:id="rId8"/>
    <p:sldId id="261" r:id="rId9"/>
    <p:sldId id="262" r:id="rId10"/>
    <p:sldId id="264"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 id="286" r:id="rId31"/>
    <p:sldId id="288" r:id="rId32"/>
    <p:sldId id="289" r:id="rId33"/>
    <p:sldId id="290" r:id="rId34"/>
    <p:sldId id="291" r:id="rId35"/>
    <p:sldId id="292" r:id="rId36"/>
    <p:sldId id="294" r:id="rId37"/>
    <p:sldId id="296" r:id="rId38"/>
    <p:sldId id="297" r:id="rId39"/>
    <p:sldId id="298" r:id="rId40"/>
    <p:sldId id="295" r:id="rId41"/>
    <p:sldId id="299" r:id="rId42"/>
    <p:sldId id="293" r:id="rId43"/>
    <p:sldId id="301" r:id="rId44"/>
    <p:sldId id="302" r:id="rId45"/>
    <p:sldId id="303" r:id="rId46"/>
    <p:sldId id="304" r:id="rId47"/>
    <p:sldId id="305" r:id="rId48"/>
    <p:sldId id="306" r:id="rId49"/>
    <p:sldId id="307" r:id="rId50"/>
    <p:sldId id="308" r:id="rId51"/>
    <p:sldId id="310" r:id="rId52"/>
    <p:sldId id="314" r:id="rId53"/>
    <p:sldId id="315" r:id="rId54"/>
    <p:sldId id="311" r:id="rId55"/>
    <p:sldId id="312" r:id="rId56"/>
    <p:sldId id="313" r:id="rId57"/>
    <p:sldId id="316" r:id="rId58"/>
    <p:sldId id="317" r:id="rId59"/>
    <p:sldId id="318" r:id="rId60"/>
    <p:sldId id="319" r:id="rId61"/>
    <p:sldId id="265" r:id="rId62"/>
    <p:sldId id="267" r:id="rId63"/>
    <p:sldId id="263" r:id="rId6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5" d="100"/>
          <a:sy n="95" d="100"/>
        </p:scale>
        <p:origin x="90"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E7424BB-9386-4BBD-80EC-A2ABB06DB7DA}" type="datetimeFigureOut">
              <a:rPr lang="fr-FR" smtClean="0"/>
              <a:t>21/05/2017</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1FCFE1-21D4-4D8B-8A32-738C1AC4966F}" type="slidenum">
              <a:rPr lang="fr-FR" smtClean="0"/>
              <a:t>‹N°›</a:t>
            </a:fld>
            <a:endParaRPr lang="fr-FR"/>
          </a:p>
        </p:txBody>
      </p:sp>
    </p:spTree>
    <p:extLst>
      <p:ext uri="{BB962C8B-B14F-4D97-AF65-F5344CB8AC3E}">
        <p14:creationId xmlns:p14="http://schemas.microsoft.com/office/powerpoint/2010/main" val="5196292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FF609E67-F4FD-4E22-8396-DA7C31DEA9BE}" type="datetimeFigureOut">
              <a:rPr lang="fr-FR" smtClean="0"/>
              <a:t>21/05/2017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39245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F609E67-F4FD-4E22-8396-DA7C31DEA9BE}" type="datetimeFigureOut">
              <a:rPr lang="fr-FR" smtClean="0"/>
              <a:t>21/05/2017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171558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F609E67-F4FD-4E22-8396-DA7C31DEA9BE}" type="datetimeFigureOut">
              <a:rPr lang="fr-FR" smtClean="0"/>
              <a:t>21/05/2017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4808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FF609E67-F4FD-4E22-8396-DA7C31DEA9BE}" type="datetimeFigureOut">
              <a:rPr lang="fr-FR" smtClean="0"/>
              <a:t>21/05/2017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99E51C-FBE5-4C57-B04D-60E3CE7727CC}"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070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F609E67-F4FD-4E22-8396-DA7C31DEA9BE}" type="datetimeFigureOut">
              <a:rPr lang="fr-FR" smtClean="0"/>
              <a:t>21/05/2017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3241212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F609E67-F4FD-4E22-8396-DA7C31DEA9BE}" type="datetimeFigureOut">
              <a:rPr lang="fr-FR" smtClean="0"/>
              <a:t>21/05/2017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99E51C-FBE5-4C57-B04D-60E3CE7727CC}"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692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F609E67-F4FD-4E22-8396-DA7C31DEA9BE}" type="datetimeFigureOut">
              <a:rPr lang="fr-FR" smtClean="0"/>
              <a:t>21/05/2017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1987478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F609E67-F4FD-4E22-8396-DA7C31DEA9BE}" type="datetimeFigureOut">
              <a:rPr lang="fr-FR" smtClean="0"/>
              <a:t>21/05/2017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1231288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F609E67-F4FD-4E22-8396-DA7C31DEA9BE}" type="datetimeFigureOut">
              <a:rPr lang="fr-FR" smtClean="0"/>
              <a:t>21/05/2017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115521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609E67-F4FD-4E22-8396-DA7C31DEA9BE}" type="datetimeFigureOut">
              <a:rPr lang="fr-FR" smtClean="0"/>
              <a:t>21/05/2017</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2291260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F609E67-F4FD-4E22-8396-DA7C31DEA9BE}" type="datetimeFigureOut">
              <a:rPr lang="fr-FR" smtClean="0"/>
              <a:t>21/05/2017</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99E51C-FBE5-4C57-B04D-60E3CE7727CC}" type="slidenum">
              <a:rPr lang="fr-FR" smtClean="0"/>
              <a:t>‹N°›</a:t>
            </a:fld>
            <a:endParaRPr lang="fr-FR"/>
          </a:p>
        </p:txBody>
      </p:sp>
    </p:spTree>
    <p:extLst>
      <p:ext uri="{BB962C8B-B14F-4D97-AF65-F5344CB8AC3E}">
        <p14:creationId xmlns:p14="http://schemas.microsoft.com/office/powerpoint/2010/main" val="368230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F609E67-F4FD-4E22-8396-DA7C31DEA9BE}" type="datetimeFigureOut">
              <a:rPr lang="fr-FR" smtClean="0"/>
              <a:t>21/05/2017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169612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F609E67-F4FD-4E22-8396-DA7C31DEA9BE}" type="datetimeFigureOut">
              <a:rPr lang="fr-FR" smtClean="0"/>
              <a:t>21/05/2017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3952595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F609E67-F4FD-4E22-8396-DA7C31DEA9BE}" type="datetimeFigureOut">
              <a:rPr lang="fr-FR" smtClean="0"/>
              <a:t>21/05/2017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3684600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F609E67-F4FD-4E22-8396-DA7C31DEA9BE}" type="datetimeFigureOut">
              <a:rPr lang="fr-FR" smtClean="0"/>
              <a:t>21/05/2017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2809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r-FR" smtClean="0"/>
              <a:t>Modifiez le style du titre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F609E67-F4FD-4E22-8396-DA7C31DEA9BE}" type="datetimeFigureOut">
              <a:rPr lang="fr-FR" smtClean="0"/>
              <a:t>21/05/2017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6194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F609E67-F4FD-4E22-8396-DA7C31DEA9BE}" type="datetimeFigureOut">
              <a:rPr lang="fr-FR" smtClean="0"/>
              <a:t>21/05/2017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404512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45127" y="2507550"/>
            <a:ext cx="5156200" cy="3680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507550"/>
            <a:ext cx="5181601" cy="3680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FF609E67-F4FD-4E22-8396-DA7C31DEA9BE}" type="datetimeFigureOut">
              <a:rPr lang="fr-FR" smtClean="0"/>
              <a:t>21/05/2017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F99E51C-FBE5-4C57-B04D-60E3CE7727CC}" type="slidenum">
              <a:rPr lang="fr-FR" smtClean="0"/>
              <a:t>‹N°›</a:t>
            </a:fld>
            <a:endParaRPr lang="fr-FR"/>
          </a:p>
        </p:txBody>
      </p:sp>
      <p:sp>
        <p:nvSpPr>
          <p:cNvPr id="10" name="Title 9"/>
          <p:cNvSpPr>
            <a:spLocks noGrp="1"/>
          </p:cNvSpPr>
          <p:nvPr>
            <p:ph type="title"/>
          </p:nvPr>
        </p:nvSpPr>
        <p:spPr/>
        <p:txBody>
          <a:bodyPr/>
          <a:lstStyle/>
          <a:p>
            <a:r>
              <a:rPr lang="fr-FR" smtClean="0"/>
              <a:t>Modifiez le style du titre</a:t>
            </a:r>
            <a:endParaRPr lang="en-US" dirty="0"/>
          </a:p>
        </p:txBody>
      </p:sp>
    </p:spTree>
    <p:extLst>
      <p:ext uri="{BB962C8B-B14F-4D97-AF65-F5344CB8AC3E}">
        <p14:creationId xmlns:p14="http://schemas.microsoft.com/office/powerpoint/2010/main" val="37257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609E67-F4FD-4E22-8396-DA7C31DEA9BE}" type="datetimeFigureOut">
              <a:rPr lang="fr-FR" smtClean="0"/>
              <a:t>21/05/2017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F99E51C-FBE5-4C57-B04D-60E3CE7727CC}" type="slidenum">
              <a:rPr lang="fr-FR" smtClean="0"/>
              <a:t>‹N°›</a:t>
            </a:fld>
            <a:endParaRPr lang="fr-FR"/>
          </a:p>
        </p:txBody>
      </p:sp>
      <p:sp>
        <p:nvSpPr>
          <p:cNvPr id="6" name="Title 5"/>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60366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09E67-F4FD-4E22-8396-DA7C31DEA9BE}" type="datetimeFigureOut">
              <a:rPr lang="fr-FR" smtClean="0"/>
              <a:t>21/05/2017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352565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r-FR" smtClean="0"/>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F609E67-F4FD-4E22-8396-DA7C31DEA9BE}" type="datetimeFigureOut">
              <a:rPr lang="fr-FR" smtClean="0"/>
              <a:t>21/05/2017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323652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r-FR" smtClean="0"/>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F609E67-F4FD-4E22-8396-DA7C31DEA9BE}" type="datetimeFigureOut">
              <a:rPr lang="fr-FR" smtClean="0"/>
              <a:t>21/05/2017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F99E51C-FBE5-4C57-B04D-60E3CE7727CC}" type="slidenum">
              <a:rPr lang="fr-FR" smtClean="0"/>
              <a:t>‹N°›</a:t>
            </a:fld>
            <a:endParaRPr lang="fr-FR"/>
          </a:p>
        </p:txBody>
      </p:sp>
    </p:spTree>
    <p:extLst>
      <p:ext uri="{BB962C8B-B14F-4D97-AF65-F5344CB8AC3E}">
        <p14:creationId xmlns:p14="http://schemas.microsoft.com/office/powerpoint/2010/main" val="321759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F609E67-F4FD-4E22-8396-DA7C31DEA9BE}" type="datetimeFigureOut">
              <a:rPr lang="fr-FR" smtClean="0"/>
              <a:t>21/05/2017</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F99E51C-FBE5-4C57-B04D-60E3CE7727CC}" type="slidenum">
              <a:rPr lang="fr-FR" smtClean="0"/>
              <a:t>‹N°›</a:t>
            </a:fld>
            <a:endParaRPr lang="fr-FR"/>
          </a:p>
        </p:txBody>
      </p:sp>
    </p:spTree>
    <p:extLst>
      <p:ext uri="{BB962C8B-B14F-4D97-AF65-F5344CB8AC3E}">
        <p14:creationId xmlns:p14="http://schemas.microsoft.com/office/powerpoint/2010/main" val="3008221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F609E67-F4FD-4E22-8396-DA7C31DEA9BE}" type="datetimeFigureOut">
              <a:rPr lang="fr-FR" smtClean="0"/>
              <a:t>21/05/2017</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F99E51C-FBE5-4C57-B04D-60E3CE7727CC}"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155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www.zebulon.fr/dossiers/31-services.html" TargetMode="External"/><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www.zebulon.fr/dossiers/33-gestionnaire-taches.htm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3.xml"/><Relationship Id="rId4" Type="http://schemas.openxmlformats.org/officeDocument/2006/relationships/image" Target="../media/image80.png"/></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3.xml"/><Relationship Id="rId4" Type="http://schemas.openxmlformats.org/officeDocument/2006/relationships/image" Target="../media/image85.png"/></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3.xml"/><Relationship Id="rId4" Type="http://schemas.openxmlformats.org/officeDocument/2006/relationships/image" Target="../media/image88.png"/></Relationships>
</file>

<file path=ppt/slides/_rels/slide5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3.xml"/><Relationship Id="rId4" Type="http://schemas.openxmlformats.org/officeDocument/2006/relationships/image" Target="../media/image95.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s://lecrabeinfo.net/comment-installer-windows-xp-cd-cle-usb-disque-sata-ahci.html" TargetMode="External"/><Relationship Id="rId1" Type="http://schemas.openxmlformats.org/officeDocument/2006/relationships/slideLayout" Target="../slideLayouts/slideLayout13.xml"/><Relationship Id="rId4" Type="http://schemas.openxmlformats.org/officeDocument/2006/relationships/image" Target="../media/image97.png"/></Relationships>
</file>

<file path=ppt/slides/_rels/slide6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3.xml"/><Relationship Id="rId4" Type="http://schemas.openxmlformats.org/officeDocument/2006/relationships/image" Target="../media/image10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zdnet.fr/actualites/licences-windows-trois-subtilites-a-conna-tre-39380917.htm" TargetMode="External"/><Relationship Id="rId2" Type="http://schemas.openxmlformats.org/officeDocument/2006/relationships/hyperlink" Target="https://www.microsoft.com/fr-fr/useterms" TargetMode="Externa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Installer </a:t>
            </a:r>
            <a:r>
              <a:rPr lang="fr-FR" dirty="0"/>
              <a:t>W</a:t>
            </a:r>
            <a:r>
              <a:rPr lang="fr-FR" dirty="0" smtClean="0"/>
              <a:t>indows </a:t>
            </a:r>
            <a:r>
              <a:rPr lang="fr-FR" dirty="0" err="1" smtClean="0"/>
              <a:t>Xp</a:t>
            </a:r>
            <a:r>
              <a:rPr lang="fr-FR" dirty="0" smtClean="0"/>
              <a:t/>
            </a:r>
            <a:br>
              <a:rPr lang="fr-FR" dirty="0" smtClean="0"/>
            </a:br>
            <a:r>
              <a:rPr lang="fr-FR" dirty="0" smtClean="0"/>
              <a:t>depuis un CDROM</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51979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179513"/>
            <a:ext cx="10058400" cy="759602"/>
          </a:xfrm>
        </p:spPr>
        <p:txBody>
          <a:bodyPr/>
          <a:lstStyle/>
          <a:p>
            <a:r>
              <a:rPr lang="fr-FR" dirty="0" smtClean="0"/>
              <a:t>Formatage de la partition.</a:t>
            </a:r>
            <a:endParaRPr lang="fr-FR" dirty="0"/>
          </a:p>
        </p:txBody>
      </p:sp>
      <p:sp>
        <p:nvSpPr>
          <p:cNvPr id="3" name="Espace réservé du contenu 2"/>
          <p:cNvSpPr>
            <a:spLocks noGrp="1"/>
          </p:cNvSpPr>
          <p:nvPr>
            <p:ph idx="1"/>
          </p:nvPr>
        </p:nvSpPr>
        <p:spPr>
          <a:xfrm>
            <a:off x="156737" y="1837038"/>
            <a:ext cx="5861221" cy="4473146"/>
          </a:xfrm>
        </p:spPr>
        <p:txBody>
          <a:bodyPr/>
          <a:lstStyle/>
          <a:p>
            <a:r>
              <a:rPr lang="fr-FR" dirty="0" smtClean="0"/>
              <a:t>Deux choix ce propose a vous le formatage rapide ou complet.</a:t>
            </a:r>
          </a:p>
          <a:p>
            <a:r>
              <a:rPr lang="fr-FR" dirty="0" smtClean="0"/>
              <a:t>Le formatage rapide est un bon choix si l’on est sur de du bon fonctionnement du disque dur. Il sera beaucoup plus rapide.</a:t>
            </a:r>
          </a:p>
          <a:p>
            <a:r>
              <a:rPr lang="fr-FR" dirty="0" smtClean="0"/>
              <a:t>Dans le cas de doute un formatage normal pourra être utilisé mais celui-ci pourra être logs si vous avez un disque de grande capacité.</a:t>
            </a:r>
            <a:endParaRPr lang="fr-FR" dirty="0"/>
          </a:p>
        </p:txBody>
      </p:sp>
      <p:pic>
        <p:nvPicPr>
          <p:cNvPr id="4" name="Image 3"/>
          <p:cNvPicPr>
            <a:picLocks noChangeAspect="1"/>
          </p:cNvPicPr>
          <p:nvPr/>
        </p:nvPicPr>
        <p:blipFill>
          <a:blip r:embed="rId2"/>
          <a:stretch>
            <a:fillRect/>
          </a:stretch>
        </p:blipFill>
        <p:spPr>
          <a:xfrm>
            <a:off x="6017958" y="2016084"/>
            <a:ext cx="6087325" cy="3820058"/>
          </a:xfrm>
          <a:prstGeom prst="rect">
            <a:avLst/>
          </a:prstGeom>
        </p:spPr>
      </p:pic>
    </p:spTree>
    <p:extLst>
      <p:ext uri="{BB962C8B-B14F-4D97-AF65-F5344CB8AC3E}">
        <p14:creationId xmlns:p14="http://schemas.microsoft.com/office/powerpoint/2010/main" val="1012649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Redémarrage</a:t>
            </a:r>
            <a:endParaRPr lang="fr-FR" dirty="0"/>
          </a:p>
        </p:txBody>
      </p:sp>
      <p:sp>
        <p:nvSpPr>
          <p:cNvPr id="3" name="Espace réservé du contenu 2"/>
          <p:cNvSpPr>
            <a:spLocks noGrp="1"/>
          </p:cNvSpPr>
          <p:nvPr>
            <p:ph idx="1"/>
          </p:nvPr>
        </p:nvSpPr>
        <p:spPr>
          <a:xfrm>
            <a:off x="1097280" y="1845734"/>
            <a:ext cx="3985466" cy="4023360"/>
          </a:xfrm>
        </p:spPr>
        <p:txBody>
          <a:bodyPr/>
          <a:lstStyle/>
          <a:p>
            <a:r>
              <a:rPr lang="fr-FR" dirty="0" smtClean="0"/>
              <a:t>Apres le formatage te l’installation le PC redémarre.</a:t>
            </a:r>
          </a:p>
          <a:p>
            <a:r>
              <a:rPr lang="fr-FR" dirty="0" smtClean="0"/>
              <a:t>Ne </a:t>
            </a:r>
            <a:r>
              <a:rPr lang="fr-FR" dirty="0"/>
              <a:t>pas démarrer sur le CDROM laisse PC démarrer sur disque dur</a:t>
            </a:r>
            <a:r>
              <a:rPr lang="fr-FR" dirty="0" smtClean="0"/>
              <a:t>.</a:t>
            </a:r>
          </a:p>
          <a:p>
            <a:r>
              <a:rPr lang="fr-FR" dirty="0" smtClean="0"/>
              <a:t>Vous arrivez sur la deuxième partie de l’installation en mode graphique.</a:t>
            </a:r>
          </a:p>
          <a:p>
            <a:r>
              <a:rPr lang="fr-FR" dirty="0" smtClean="0"/>
              <a:t>Choisissez les bon paramètre internationaux et cliquer sur « suivant ».</a:t>
            </a:r>
            <a:endParaRPr lang="fr-FR" dirty="0"/>
          </a:p>
        </p:txBody>
      </p:sp>
      <p:pic>
        <p:nvPicPr>
          <p:cNvPr id="4" name="Image 3"/>
          <p:cNvPicPr>
            <a:picLocks noChangeAspect="1"/>
          </p:cNvPicPr>
          <p:nvPr/>
        </p:nvPicPr>
        <p:blipFill>
          <a:blip r:embed="rId2"/>
          <a:stretch>
            <a:fillRect/>
          </a:stretch>
        </p:blipFill>
        <p:spPr>
          <a:xfrm>
            <a:off x="5524586" y="1492145"/>
            <a:ext cx="6134956" cy="4582164"/>
          </a:xfrm>
          <a:prstGeom prst="rect">
            <a:avLst/>
          </a:prstGeom>
        </p:spPr>
      </p:pic>
    </p:spTree>
    <p:extLst>
      <p:ext uri="{BB962C8B-B14F-4D97-AF65-F5344CB8AC3E}">
        <p14:creationId xmlns:p14="http://schemas.microsoft.com/office/powerpoint/2010/main" val="2206545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Entrer votre Nom complet et celui de votre société.</a:t>
            </a:r>
            <a:endParaRPr lang="fr-FR" dirty="0"/>
          </a:p>
        </p:txBody>
      </p:sp>
      <p:pic>
        <p:nvPicPr>
          <p:cNvPr id="4" name="Image 3"/>
          <p:cNvPicPr>
            <a:picLocks noChangeAspect="1"/>
          </p:cNvPicPr>
          <p:nvPr/>
        </p:nvPicPr>
        <p:blipFill>
          <a:blip r:embed="rId2"/>
          <a:stretch>
            <a:fillRect/>
          </a:stretch>
        </p:blipFill>
        <p:spPr>
          <a:xfrm>
            <a:off x="2866342" y="1796307"/>
            <a:ext cx="6096851" cy="4572638"/>
          </a:xfrm>
          <a:prstGeom prst="rect">
            <a:avLst/>
          </a:prstGeom>
        </p:spPr>
      </p:pic>
    </p:spTree>
    <p:extLst>
      <p:ext uri="{BB962C8B-B14F-4D97-AF65-F5344CB8AC3E}">
        <p14:creationId xmlns:p14="http://schemas.microsoft.com/office/powerpoint/2010/main" val="212536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Clef produit :</a:t>
            </a:r>
            <a:endParaRPr lang="fr-FR" dirty="0"/>
          </a:p>
        </p:txBody>
      </p:sp>
      <p:sp>
        <p:nvSpPr>
          <p:cNvPr id="3" name="Espace réservé du contenu 2"/>
          <p:cNvSpPr>
            <a:spLocks noGrp="1"/>
          </p:cNvSpPr>
          <p:nvPr>
            <p:ph idx="1"/>
          </p:nvPr>
        </p:nvSpPr>
        <p:spPr>
          <a:xfrm>
            <a:off x="90616" y="1845734"/>
            <a:ext cx="4415481" cy="1680061"/>
          </a:xfrm>
        </p:spPr>
        <p:txBody>
          <a:bodyPr>
            <a:normAutofit fontScale="92500" lnSpcReduction="10000"/>
          </a:bodyPr>
          <a:lstStyle/>
          <a:p>
            <a:r>
              <a:rPr lang="fr-FR" dirty="0" smtClean="0"/>
              <a:t>Entrer la clé de licence et valider avec « suivant »</a:t>
            </a:r>
          </a:p>
          <a:p>
            <a:r>
              <a:rPr lang="fr-FR" dirty="0" smtClean="0"/>
              <a:t>Note sur l’installation de la version SP3 il est possible d’ignorer cette étape en laissant les champs vide et répondant non a l’avertissement. </a:t>
            </a:r>
            <a:endParaRPr lang="fr-FR" dirty="0"/>
          </a:p>
        </p:txBody>
      </p:sp>
      <p:pic>
        <p:nvPicPr>
          <p:cNvPr id="4" name="Image 3"/>
          <p:cNvPicPr>
            <a:picLocks noChangeAspect="1"/>
          </p:cNvPicPr>
          <p:nvPr/>
        </p:nvPicPr>
        <p:blipFill>
          <a:blip r:embed="rId2"/>
          <a:stretch>
            <a:fillRect/>
          </a:stretch>
        </p:blipFill>
        <p:spPr>
          <a:xfrm>
            <a:off x="4877663" y="1845734"/>
            <a:ext cx="6077798" cy="4572638"/>
          </a:xfrm>
          <a:prstGeom prst="rect">
            <a:avLst/>
          </a:prstGeom>
        </p:spPr>
      </p:pic>
      <p:pic>
        <p:nvPicPr>
          <p:cNvPr id="6" name="Image 5"/>
          <p:cNvPicPr>
            <a:picLocks noChangeAspect="1"/>
          </p:cNvPicPr>
          <p:nvPr/>
        </p:nvPicPr>
        <p:blipFill>
          <a:blip r:embed="rId3"/>
          <a:stretch>
            <a:fillRect/>
          </a:stretch>
        </p:blipFill>
        <p:spPr>
          <a:xfrm>
            <a:off x="321528" y="4052486"/>
            <a:ext cx="3772426" cy="2048161"/>
          </a:xfrm>
          <a:prstGeom prst="rect">
            <a:avLst/>
          </a:prstGeom>
        </p:spPr>
      </p:pic>
    </p:spTree>
    <p:extLst>
      <p:ext uri="{BB962C8B-B14F-4D97-AF65-F5344CB8AC3E}">
        <p14:creationId xmlns:p14="http://schemas.microsoft.com/office/powerpoint/2010/main" val="687000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Entrer le nom de l’ordinateur et le mots de passe administrateur.</a:t>
            </a:r>
            <a:endParaRPr lang="fr-FR" dirty="0"/>
          </a:p>
        </p:txBody>
      </p:sp>
      <p:pic>
        <p:nvPicPr>
          <p:cNvPr id="4" name="Image 3"/>
          <p:cNvPicPr>
            <a:picLocks noChangeAspect="1"/>
          </p:cNvPicPr>
          <p:nvPr/>
        </p:nvPicPr>
        <p:blipFill>
          <a:blip r:embed="rId2"/>
          <a:stretch>
            <a:fillRect/>
          </a:stretch>
        </p:blipFill>
        <p:spPr>
          <a:xfrm>
            <a:off x="3730608" y="1911636"/>
            <a:ext cx="4791744" cy="4248743"/>
          </a:xfrm>
          <a:prstGeom prst="rect">
            <a:avLst/>
          </a:prstGeom>
        </p:spPr>
      </p:pic>
    </p:spTree>
    <p:extLst>
      <p:ext uri="{BB962C8B-B14F-4D97-AF65-F5344CB8AC3E}">
        <p14:creationId xmlns:p14="http://schemas.microsoft.com/office/powerpoint/2010/main" val="2374452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Vérifier/Modifier la date, heure et fuseau horaire.</a:t>
            </a:r>
            <a:endParaRPr lang="fr-FR" dirty="0"/>
          </a:p>
        </p:txBody>
      </p:sp>
      <p:pic>
        <p:nvPicPr>
          <p:cNvPr id="5" name="Image 4"/>
          <p:cNvPicPr>
            <a:picLocks noChangeAspect="1"/>
          </p:cNvPicPr>
          <p:nvPr/>
        </p:nvPicPr>
        <p:blipFill>
          <a:blip r:embed="rId2"/>
          <a:stretch>
            <a:fillRect/>
          </a:stretch>
        </p:blipFill>
        <p:spPr>
          <a:xfrm>
            <a:off x="3886123" y="1912939"/>
            <a:ext cx="4782217" cy="4267796"/>
          </a:xfrm>
          <a:prstGeom prst="rect">
            <a:avLst/>
          </a:prstGeom>
        </p:spPr>
      </p:pic>
    </p:spTree>
    <p:extLst>
      <p:ext uri="{BB962C8B-B14F-4D97-AF65-F5344CB8AC3E}">
        <p14:creationId xmlns:p14="http://schemas.microsoft.com/office/powerpoint/2010/main" val="4042401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Patientez pendant la fin de l’installation.</a:t>
            </a:r>
            <a:br>
              <a:rPr lang="fr-FR" dirty="0" smtClean="0"/>
            </a:br>
            <a:r>
              <a:rPr lang="fr-FR" dirty="0" smtClean="0"/>
              <a:t>Le PC va redémarrer automatiquement laissez le faire puis valider le message sur l’affichage.</a:t>
            </a:r>
            <a:endParaRPr lang="fr-FR" dirty="0"/>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03" y="1737360"/>
            <a:ext cx="6106377" cy="4572638"/>
          </a:xfrm>
          <a:prstGeom prst="rect">
            <a:avLst/>
          </a:prstGeom>
        </p:spPr>
      </p:pic>
      <p:pic>
        <p:nvPicPr>
          <p:cNvPr id="5" name="Image 4"/>
          <p:cNvPicPr>
            <a:picLocks noChangeAspect="1"/>
          </p:cNvPicPr>
          <p:nvPr/>
        </p:nvPicPr>
        <p:blipFill>
          <a:blip r:embed="rId3"/>
          <a:stretch>
            <a:fillRect/>
          </a:stretch>
        </p:blipFill>
        <p:spPr>
          <a:xfrm>
            <a:off x="6107824" y="1737360"/>
            <a:ext cx="6084176" cy="4572638"/>
          </a:xfrm>
          <a:prstGeom prst="rect">
            <a:avLst/>
          </a:prstGeom>
        </p:spPr>
      </p:pic>
      <p:sp>
        <p:nvSpPr>
          <p:cNvPr id="6" name="Flèche droite 5"/>
          <p:cNvSpPr/>
          <p:nvPr/>
        </p:nvSpPr>
        <p:spPr>
          <a:xfrm>
            <a:off x="5259527" y="3346668"/>
            <a:ext cx="1944130" cy="1506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Redémarage</a:t>
            </a:r>
            <a:r>
              <a:rPr lang="fr-FR" dirty="0" smtClean="0"/>
              <a:t> automatique.</a:t>
            </a:r>
            <a:endParaRPr lang="fr-FR" dirty="0"/>
          </a:p>
        </p:txBody>
      </p:sp>
    </p:spTree>
    <p:extLst>
      <p:ext uri="{BB962C8B-B14F-4D97-AF65-F5344CB8AC3E}">
        <p14:creationId xmlns:p14="http://schemas.microsoft.com/office/powerpoint/2010/main" val="1532401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043" y="0"/>
            <a:ext cx="11015637" cy="1153297"/>
          </a:xfrm>
        </p:spPr>
        <p:txBody>
          <a:bodyPr>
            <a:normAutofit fontScale="90000"/>
          </a:bodyPr>
          <a:lstStyle/>
          <a:p>
            <a:r>
              <a:rPr lang="fr-FR" dirty="0" smtClean="0"/>
              <a:t>Première configuration « </a:t>
            </a:r>
            <a:r>
              <a:rPr lang="fr-FR" b="1" dirty="0" smtClean="0"/>
              <a:t>out </a:t>
            </a:r>
            <a:r>
              <a:rPr lang="fr-FR" b="1" dirty="0"/>
              <a:t>of the </a:t>
            </a:r>
            <a:r>
              <a:rPr lang="fr-FR" b="1" dirty="0" smtClean="0"/>
              <a:t>box »</a:t>
            </a:r>
            <a:br>
              <a:rPr lang="fr-FR" b="1" dirty="0" smtClean="0"/>
            </a:br>
            <a:r>
              <a:rPr lang="fr-FR" b="1" dirty="0" smtClean="0"/>
              <a:t>Cliquez sur « suivant ».</a:t>
            </a:r>
            <a:endParaRPr lang="fr-FR" dirty="0"/>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2206564" y="1153297"/>
            <a:ext cx="7630590" cy="5687219"/>
          </a:xfrm>
          <a:prstGeom prst="rect">
            <a:avLst/>
          </a:prstGeom>
        </p:spPr>
      </p:pic>
    </p:spTree>
    <p:extLst>
      <p:ext uri="{BB962C8B-B14F-4D97-AF65-F5344CB8AC3E}">
        <p14:creationId xmlns:p14="http://schemas.microsoft.com/office/powerpoint/2010/main" val="2631142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3869" y="286603"/>
            <a:ext cx="10107827" cy="1204445"/>
          </a:xfrm>
        </p:spPr>
        <p:txBody>
          <a:bodyPr>
            <a:normAutofit fontScale="90000"/>
          </a:bodyPr>
          <a:lstStyle/>
          <a:p>
            <a:r>
              <a:rPr lang="fr-FR" dirty="0" smtClean="0"/>
              <a:t>Activer les mises ajours automatiques et cliquez sur suivant</a:t>
            </a:r>
            <a:endParaRPr lang="fr-FR" dirty="0"/>
          </a:p>
        </p:txBody>
      </p:sp>
      <p:pic>
        <p:nvPicPr>
          <p:cNvPr id="4" name="Image 3"/>
          <p:cNvPicPr>
            <a:picLocks noChangeAspect="1"/>
          </p:cNvPicPr>
          <p:nvPr/>
        </p:nvPicPr>
        <p:blipFill>
          <a:blip r:embed="rId2"/>
          <a:stretch>
            <a:fillRect/>
          </a:stretch>
        </p:blipFill>
        <p:spPr>
          <a:xfrm>
            <a:off x="2869066" y="1997958"/>
            <a:ext cx="5772426" cy="4304128"/>
          </a:xfrm>
          <a:prstGeom prst="rect">
            <a:avLst/>
          </a:prstGeom>
        </p:spPr>
      </p:pic>
    </p:spTree>
    <p:extLst>
      <p:ext uri="{BB962C8B-B14F-4D97-AF65-F5344CB8AC3E}">
        <p14:creationId xmlns:p14="http://schemas.microsoft.com/office/powerpoint/2010/main" val="2804019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221"/>
            <a:ext cx="10058400" cy="1450757"/>
          </a:xfrm>
        </p:spPr>
        <p:txBody>
          <a:bodyPr/>
          <a:lstStyle/>
          <a:p>
            <a:r>
              <a:rPr lang="fr-FR" dirty="0" smtClean="0"/>
              <a:t>Indiquer le noms des utilisateurs (une session sera créer par utilisateur).</a:t>
            </a:r>
            <a:endParaRPr lang="fr-FR" dirty="0"/>
          </a:p>
        </p:txBody>
      </p:sp>
      <p:pic>
        <p:nvPicPr>
          <p:cNvPr id="4" name="Image 3"/>
          <p:cNvPicPr>
            <a:picLocks noChangeAspect="1"/>
          </p:cNvPicPr>
          <p:nvPr/>
        </p:nvPicPr>
        <p:blipFill>
          <a:blip r:embed="rId2"/>
          <a:stretch>
            <a:fillRect/>
          </a:stretch>
        </p:blipFill>
        <p:spPr>
          <a:xfrm>
            <a:off x="2990334" y="1816443"/>
            <a:ext cx="6539833" cy="4904875"/>
          </a:xfrm>
          <a:prstGeom prst="rect">
            <a:avLst/>
          </a:prstGeom>
        </p:spPr>
      </p:pic>
    </p:spTree>
    <p:extLst>
      <p:ext uri="{BB962C8B-B14F-4D97-AF65-F5344CB8AC3E}">
        <p14:creationId xmlns:p14="http://schemas.microsoft.com/office/powerpoint/2010/main" val="3994783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Vérification prérequis : </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561387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31956" y="15334"/>
            <a:ext cx="6147075" cy="1098687"/>
          </a:xfrm>
        </p:spPr>
        <p:txBody>
          <a:bodyPr/>
          <a:lstStyle/>
          <a:p>
            <a:r>
              <a:rPr lang="fr-FR" dirty="0" smtClean="0"/>
              <a:t>Fin de l’installation.</a:t>
            </a:r>
            <a:endParaRPr lang="fr-FR" dirty="0"/>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0"/>
            <a:ext cx="3839314" cy="2898682"/>
          </a:xfrm>
          <a:prstGeom prst="rect">
            <a:avLst/>
          </a:prstGeom>
        </p:spPr>
      </p:pic>
      <p:pic>
        <p:nvPicPr>
          <p:cNvPr id="5" name="Image 4"/>
          <p:cNvPicPr>
            <a:picLocks noChangeAspect="1"/>
          </p:cNvPicPr>
          <p:nvPr/>
        </p:nvPicPr>
        <p:blipFill>
          <a:blip r:embed="rId3"/>
          <a:stretch>
            <a:fillRect/>
          </a:stretch>
        </p:blipFill>
        <p:spPr>
          <a:xfrm>
            <a:off x="1467292" y="1114021"/>
            <a:ext cx="5062842" cy="3786070"/>
          </a:xfrm>
          <a:prstGeom prst="rect">
            <a:avLst/>
          </a:prstGeom>
        </p:spPr>
      </p:pic>
      <p:pic>
        <p:nvPicPr>
          <p:cNvPr id="6" name="Image 5"/>
          <p:cNvPicPr>
            <a:picLocks noChangeAspect="1"/>
          </p:cNvPicPr>
          <p:nvPr/>
        </p:nvPicPr>
        <p:blipFill>
          <a:blip r:embed="rId4"/>
          <a:stretch>
            <a:fillRect/>
          </a:stretch>
        </p:blipFill>
        <p:spPr>
          <a:xfrm>
            <a:off x="5239266" y="1746617"/>
            <a:ext cx="6952658" cy="5227498"/>
          </a:xfrm>
          <a:prstGeom prst="rect">
            <a:avLst/>
          </a:prstGeom>
        </p:spPr>
      </p:pic>
    </p:spTree>
    <p:extLst>
      <p:ext uri="{BB962C8B-B14F-4D97-AF65-F5344CB8AC3E}">
        <p14:creationId xmlns:p14="http://schemas.microsoft.com/office/powerpoint/2010/main" val="1499345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632" y="286604"/>
            <a:ext cx="10060048" cy="965548"/>
          </a:xfrm>
        </p:spPr>
        <p:txBody>
          <a:bodyPr>
            <a:normAutofit fontScale="90000"/>
          </a:bodyPr>
          <a:lstStyle/>
          <a:p>
            <a:r>
              <a:rPr lang="fr-FR" dirty="0" smtClean="0"/>
              <a:t>Ouvrir gestionnaire périphérique et mettre installer manuellement les pilotes manquants.</a:t>
            </a:r>
            <a:endParaRPr lang="fr-FR" dirty="0"/>
          </a:p>
        </p:txBody>
      </p:sp>
      <p:pic>
        <p:nvPicPr>
          <p:cNvPr id="4" name="Espace réservé du contenu 3"/>
          <p:cNvPicPr>
            <a:picLocks noGrp="1" noChangeAspect="1"/>
          </p:cNvPicPr>
          <p:nvPr>
            <p:ph idx="1"/>
          </p:nvPr>
        </p:nvPicPr>
        <p:blipFill>
          <a:blip r:embed="rId2"/>
          <a:stretch>
            <a:fillRect/>
          </a:stretch>
        </p:blipFill>
        <p:spPr>
          <a:xfrm>
            <a:off x="609600" y="3049140"/>
            <a:ext cx="3180239" cy="3595345"/>
          </a:xfrm>
          <a:prstGeom prst="rect">
            <a:avLst/>
          </a:prstGeom>
        </p:spPr>
      </p:pic>
      <p:sp>
        <p:nvSpPr>
          <p:cNvPr id="5" name="ZoneTexte 4"/>
          <p:cNvSpPr txBox="1"/>
          <p:nvPr/>
        </p:nvSpPr>
        <p:spPr>
          <a:xfrm>
            <a:off x="609600" y="2373961"/>
            <a:ext cx="2990335" cy="646331"/>
          </a:xfrm>
          <a:prstGeom prst="rect">
            <a:avLst/>
          </a:prstGeom>
          <a:noFill/>
        </p:spPr>
        <p:txBody>
          <a:bodyPr wrap="square" rtlCol="0">
            <a:spAutoFit/>
          </a:bodyPr>
          <a:lstStyle/>
          <a:p>
            <a:r>
              <a:rPr lang="fr-FR" dirty="0" smtClean="0"/>
              <a:t>Clic droit sur posta de travail</a:t>
            </a:r>
          </a:p>
          <a:p>
            <a:r>
              <a:rPr lang="fr-FR" dirty="0" smtClean="0"/>
              <a:t>Sélectionner Gérer </a:t>
            </a:r>
            <a:endParaRPr lang="fr-FR" dirty="0"/>
          </a:p>
        </p:txBody>
      </p:sp>
      <p:pic>
        <p:nvPicPr>
          <p:cNvPr id="6" name="Image 5"/>
          <p:cNvPicPr>
            <a:picLocks noChangeAspect="1"/>
          </p:cNvPicPr>
          <p:nvPr/>
        </p:nvPicPr>
        <p:blipFill>
          <a:blip r:embed="rId3"/>
          <a:stretch>
            <a:fillRect/>
          </a:stretch>
        </p:blipFill>
        <p:spPr>
          <a:xfrm>
            <a:off x="7282527" y="2835626"/>
            <a:ext cx="4340488" cy="4022374"/>
          </a:xfrm>
          <a:prstGeom prst="rect">
            <a:avLst/>
          </a:prstGeom>
        </p:spPr>
      </p:pic>
      <p:sp>
        <p:nvSpPr>
          <p:cNvPr id="7" name="ZoneTexte 6"/>
          <p:cNvSpPr txBox="1"/>
          <p:nvPr/>
        </p:nvSpPr>
        <p:spPr>
          <a:xfrm>
            <a:off x="7197005" y="1912296"/>
            <a:ext cx="4373288" cy="923330"/>
          </a:xfrm>
          <a:prstGeom prst="rect">
            <a:avLst/>
          </a:prstGeom>
          <a:noFill/>
        </p:spPr>
        <p:txBody>
          <a:bodyPr wrap="square" rtlCol="0">
            <a:spAutoFit/>
          </a:bodyPr>
          <a:lstStyle/>
          <a:p>
            <a:r>
              <a:rPr lang="fr-FR" dirty="0" smtClean="0"/>
              <a:t>Sélectionner gestionnaire de périphérique</a:t>
            </a:r>
          </a:p>
          <a:p>
            <a:r>
              <a:rPr lang="fr-FR" dirty="0" smtClean="0"/>
              <a:t>Et Clic droit sur périphérique dont vous souhaitez installer le pilote.</a:t>
            </a:r>
            <a:endParaRPr lang="fr-FR" dirty="0"/>
          </a:p>
        </p:txBody>
      </p:sp>
      <p:sp>
        <p:nvSpPr>
          <p:cNvPr id="8" name="Flèche droite 7"/>
          <p:cNvSpPr/>
          <p:nvPr/>
        </p:nvSpPr>
        <p:spPr>
          <a:xfrm>
            <a:off x="3917664" y="3781168"/>
            <a:ext cx="3237037" cy="14416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487827" y="5469924"/>
            <a:ext cx="535459" cy="23889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9914237" y="3758956"/>
            <a:ext cx="923056" cy="23889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996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02976" y="110239"/>
            <a:ext cx="7338266" cy="710175"/>
          </a:xfrm>
        </p:spPr>
        <p:txBody>
          <a:bodyPr>
            <a:normAutofit fontScale="90000"/>
          </a:bodyPr>
          <a:lstStyle/>
          <a:p>
            <a:r>
              <a:rPr lang="fr-FR" b="1" dirty="0" smtClean="0"/>
              <a:t>Installer </a:t>
            </a:r>
            <a:r>
              <a:rPr lang="fr-FR" b="1" dirty="0"/>
              <a:t>manuellement </a:t>
            </a:r>
            <a:r>
              <a:rPr lang="fr-FR" b="1" dirty="0" smtClean="0"/>
              <a:t>un pilote.</a:t>
            </a:r>
            <a:endParaRPr lang="fr-FR" b="1" dirty="0"/>
          </a:p>
        </p:txBody>
      </p:sp>
      <p:pic>
        <p:nvPicPr>
          <p:cNvPr id="4" name="Espace réservé du contenu 3"/>
          <p:cNvPicPr>
            <a:picLocks noGrp="1" noChangeAspect="1"/>
          </p:cNvPicPr>
          <p:nvPr>
            <p:ph idx="1"/>
          </p:nvPr>
        </p:nvPicPr>
        <p:blipFill>
          <a:blip r:embed="rId2"/>
          <a:stretch>
            <a:fillRect/>
          </a:stretch>
        </p:blipFill>
        <p:spPr>
          <a:xfrm>
            <a:off x="33362" y="2809244"/>
            <a:ext cx="4152693" cy="3499182"/>
          </a:xfrm>
          <a:prstGeom prst="rect">
            <a:avLst/>
          </a:prstGeom>
        </p:spPr>
      </p:pic>
      <p:sp>
        <p:nvSpPr>
          <p:cNvPr id="5" name="ZoneTexte 4"/>
          <p:cNvSpPr txBox="1"/>
          <p:nvPr/>
        </p:nvSpPr>
        <p:spPr>
          <a:xfrm>
            <a:off x="0" y="1606554"/>
            <a:ext cx="4621427" cy="1200329"/>
          </a:xfrm>
          <a:prstGeom prst="rect">
            <a:avLst/>
          </a:prstGeom>
          <a:noFill/>
        </p:spPr>
        <p:txBody>
          <a:bodyPr wrap="square" rtlCol="0">
            <a:spAutoFit/>
          </a:bodyPr>
          <a:lstStyle/>
          <a:p>
            <a:r>
              <a:rPr lang="fr-FR" dirty="0" smtClean="0"/>
              <a:t>Ne pas chercher sur internet automatiquement. Il est préférable de télécharger le dernier pilote sur le site du constructeur ou fournie sur le CD constructeur.</a:t>
            </a:r>
            <a:endParaRPr lang="fr-FR" dirty="0"/>
          </a:p>
        </p:txBody>
      </p:sp>
      <p:pic>
        <p:nvPicPr>
          <p:cNvPr id="6" name="Image 5"/>
          <p:cNvPicPr>
            <a:picLocks noChangeAspect="1"/>
          </p:cNvPicPr>
          <p:nvPr/>
        </p:nvPicPr>
        <p:blipFill>
          <a:blip r:embed="rId3"/>
          <a:stretch>
            <a:fillRect/>
          </a:stretch>
        </p:blipFill>
        <p:spPr>
          <a:xfrm>
            <a:off x="4548109" y="2282419"/>
            <a:ext cx="2257168" cy="2679522"/>
          </a:xfrm>
          <a:prstGeom prst="rect">
            <a:avLst/>
          </a:prstGeom>
        </p:spPr>
      </p:pic>
      <p:sp>
        <p:nvSpPr>
          <p:cNvPr id="7" name="ZoneTexte 6"/>
          <p:cNvSpPr txBox="1"/>
          <p:nvPr/>
        </p:nvSpPr>
        <p:spPr>
          <a:xfrm>
            <a:off x="4548109" y="1745053"/>
            <a:ext cx="3048000" cy="923330"/>
          </a:xfrm>
          <a:prstGeom prst="rect">
            <a:avLst/>
          </a:prstGeom>
          <a:noFill/>
        </p:spPr>
        <p:txBody>
          <a:bodyPr wrap="square" rtlCol="0">
            <a:spAutoFit/>
          </a:bodyPr>
          <a:lstStyle/>
          <a:p>
            <a:r>
              <a:rPr lang="fr-FR" dirty="0" smtClean="0"/>
              <a:t>Sélectionner installation personnalisé et choisir le pilote</a:t>
            </a:r>
            <a:endParaRPr lang="fr-FR" dirty="0"/>
          </a:p>
        </p:txBody>
      </p:sp>
      <p:pic>
        <p:nvPicPr>
          <p:cNvPr id="8" name="Image 7"/>
          <p:cNvPicPr>
            <a:picLocks noChangeAspect="1"/>
          </p:cNvPicPr>
          <p:nvPr/>
        </p:nvPicPr>
        <p:blipFill>
          <a:blip r:embed="rId4"/>
          <a:stretch>
            <a:fillRect/>
          </a:stretch>
        </p:blipFill>
        <p:spPr>
          <a:xfrm>
            <a:off x="4495385" y="5504833"/>
            <a:ext cx="2986883" cy="1214525"/>
          </a:xfrm>
          <a:prstGeom prst="rect">
            <a:avLst/>
          </a:prstGeom>
        </p:spPr>
      </p:pic>
      <p:sp>
        <p:nvSpPr>
          <p:cNvPr id="9" name="Flèche droite 8"/>
          <p:cNvSpPr/>
          <p:nvPr/>
        </p:nvSpPr>
        <p:spPr>
          <a:xfrm>
            <a:off x="3877547" y="3112630"/>
            <a:ext cx="617838" cy="370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10" name="Flèche droite 9"/>
          <p:cNvSpPr/>
          <p:nvPr/>
        </p:nvSpPr>
        <p:spPr>
          <a:xfrm rot="5400000">
            <a:off x="5618607" y="5043918"/>
            <a:ext cx="542894" cy="378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pic>
        <p:nvPicPr>
          <p:cNvPr id="11" name="Image 10"/>
          <p:cNvPicPr>
            <a:picLocks noChangeAspect="1"/>
          </p:cNvPicPr>
          <p:nvPr/>
        </p:nvPicPr>
        <p:blipFill>
          <a:blip r:embed="rId5"/>
          <a:stretch>
            <a:fillRect/>
          </a:stretch>
        </p:blipFill>
        <p:spPr>
          <a:xfrm>
            <a:off x="8292338" y="4871886"/>
            <a:ext cx="2605225" cy="1847472"/>
          </a:xfrm>
          <a:prstGeom prst="rect">
            <a:avLst/>
          </a:prstGeom>
        </p:spPr>
      </p:pic>
      <p:sp>
        <p:nvSpPr>
          <p:cNvPr id="13" name="Ellipse 12"/>
          <p:cNvSpPr/>
          <p:nvPr/>
        </p:nvSpPr>
        <p:spPr>
          <a:xfrm>
            <a:off x="1334191" y="4983943"/>
            <a:ext cx="1551855"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2517390" y="5965873"/>
            <a:ext cx="993820" cy="2924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4569601" y="3901068"/>
            <a:ext cx="2288400"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617096" y="4689883"/>
            <a:ext cx="633080"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4372709" y="5437097"/>
            <a:ext cx="2201085"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537547" y="6485527"/>
            <a:ext cx="535460" cy="2411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8310868" y="4841349"/>
            <a:ext cx="1343877" cy="2411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0354962" y="6523417"/>
            <a:ext cx="542601" cy="2411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rot="19619284">
            <a:off x="7121522" y="6084821"/>
            <a:ext cx="1091644" cy="501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pic>
        <p:nvPicPr>
          <p:cNvPr id="23" name="Image 22"/>
          <p:cNvPicPr>
            <a:picLocks noChangeAspect="1"/>
          </p:cNvPicPr>
          <p:nvPr/>
        </p:nvPicPr>
        <p:blipFill>
          <a:blip r:embed="rId6"/>
          <a:stretch>
            <a:fillRect/>
          </a:stretch>
        </p:blipFill>
        <p:spPr>
          <a:xfrm>
            <a:off x="8310868" y="3708354"/>
            <a:ext cx="3305850" cy="1033506"/>
          </a:xfrm>
          <a:prstGeom prst="rect">
            <a:avLst/>
          </a:prstGeom>
        </p:spPr>
      </p:pic>
      <p:sp>
        <p:nvSpPr>
          <p:cNvPr id="24" name="Ellipse 23"/>
          <p:cNvSpPr/>
          <p:nvPr/>
        </p:nvSpPr>
        <p:spPr>
          <a:xfrm>
            <a:off x="10824519" y="4399029"/>
            <a:ext cx="850143" cy="2411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droite 24"/>
          <p:cNvSpPr/>
          <p:nvPr/>
        </p:nvSpPr>
        <p:spPr>
          <a:xfrm rot="16861648">
            <a:off x="10062650" y="5256115"/>
            <a:ext cx="1847403" cy="584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endParaRPr lang="fr-FR" dirty="0"/>
          </a:p>
        </p:txBody>
      </p:sp>
      <p:pic>
        <p:nvPicPr>
          <p:cNvPr id="26" name="Image 25"/>
          <p:cNvPicPr>
            <a:picLocks noChangeAspect="1"/>
          </p:cNvPicPr>
          <p:nvPr/>
        </p:nvPicPr>
        <p:blipFill>
          <a:blip r:embed="rId7"/>
          <a:stretch>
            <a:fillRect/>
          </a:stretch>
        </p:blipFill>
        <p:spPr>
          <a:xfrm>
            <a:off x="8825609" y="2032174"/>
            <a:ext cx="2791109" cy="1467626"/>
          </a:xfrm>
          <a:prstGeom prst="rect">
            <a:avLst/>
          </a:prstGeom>
        </p:spPr>
      </p:pic>
      <p:sp>
        <p:nvSpPr>
          <p:cNvPr id="27" name="Flèche droite 26"/>
          <p:cNvSpPr/>
          <p:nvPr/>
        </p:nvSpPr>
        <p:spPr>
          <a:xfrm rot="16611482">
            <a:off x="10821002" y="3623735"/>
            <a:ext cx="857176" cy="545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endParaRPr lang="fr-FR" dirty="0"/>
          </a:p>
        </p:txBody>
      </p:sp>
    </p:spTree>
    <p:extLst>
      <p:ext uri="{BB962C8B-B14F-4D97-AF65-F5344CB8AC3E}">
        <p14:creationId xmlns:p14="http://schemas.microsoft.com/office/powerpoint/2010/main" val="2548912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02976" y="110239"/>
            <a:ext cx="7338266" cy="710175"/>
          </a:xfrm>
        </p:spPr>
        <p:txBody>
          <a:bodyPr>
            <a:normAutofit fontScale="90000"/>
          </a:bodyPr>
          <a:lstStyle/>
          <a:p>
            <a:r>
              <a:rPr lang="fr-FR" b="1" dirty="0" smtClean="0"/>
              <a:t>Installer </a:t>
            </a:r>
            <a:r>
              <a:rPr lang="fr-FR" b="1" dirty="0"/>
              <a:t>manuellement </a:t>
            </a:r>
            <a:r>
              <a:rPr lang="fr-FR" b="1" dirty="0" smtClean="0"/>
              <a:t>un pilote.</a:t>
            </a:r>
            <a:endParaRPr lang="fr-FR" b="1" dirty="0"/>
          </a:p>
        </p:txBody>
      </p:sp>
      <p:sp>
        <p:nvSpPr>
          <p:cNvPr id="9" name="Flèche droite 8"/>
          <p:cNvSpPr/>
          <p:nvPr/>
        </p:nvSpPr>
        <p:spPr>
          <a:xfrm>
            <a:off x="2856055" y="2794199"/>
            <a:ext cx="617838" cy="370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pic>
        <p:nvPicPr>
          <p:cNvPr id="28" name="Image 27"/>
          <p:cNvPicPr>
            <a:picLocks noChangeAspect="1"/>
          </p:cNvPicPr>
          <p:nvPr/>
        </p:nvPicPr>
        <p:blipFill>
          <a:blip r:embed="rId2"/>
          <a:stretch>
            <a:fillRect/>
          </a:stretch>
        </p:blipFill>
        <p:spPr>
          <a:xfrm>
            <a:off x="0" y="1859296"/>
            <a:ext cx="2791109" cy="1467626"/>
          </a:xfrm>
          <a:prstGeom prst="rect">
            <a:avLst/>
          </a:prstGeom>
        </p:spPr>
      </p:pic>
      <p:sp>
        <p:nvSpPr>
          <p:cNvPr id="29" name="Ellipse 28"/>
          <p:cNvSpPr/>
          <p:nvPr/>
        </p:nvSpPr>
        <p:spPr>
          <a:xfrm>
            <a:off x="2019300" y="3002883"/>
            <a:ext cx="666236"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3"/>
          <a:stretch>
            <a:fillRect/>
          </a:stretch>
        </p:blipFill>
        <p:spPr>
          <a:xfrm>
            <a:off x="3538839" y="2513598"/>
            <a:ext cx="3290321" cy="1978110"/>
          </a:xfrm>
          <a:prstGeom prst="rect">
            <a:avLst/>
          </a:prstGeom>
        </p:spPr>
      </p:pic>
      <p:sp>
        <p:nvSpPr>
          <p:cNvPr id="22" name="ZoneTexte 21"/>
          <p:cNvSpPr txBox="1"/>
          <p:nvPr/>
        </p:nvSpPr>
        <p:spPr>
          <a:xfrm>
            <a:off x="3538839" y="2144266"/>
            <a:ext cx="3388226" cy="369332"/>
          </a:xfrm>
          <a:prstGeom prst="rect">
            <a:avLst/>
          </a:prstGeom>
          <a:noFill/>
        </p:spPr>
        <p:txBody>
          <a:bodyPr wrap="square" rtlCol="0">
            <a:spAutoFit/>
          </a:bodyPr>
          <a:lstStyle/>
          <a:p>
            <a:r>
              <a:rPr lang="fr-FR" dirty="0" smtClean="0"/>
              <a:t>Sélectionner votre pilotes</a:t>
            </a:r>
            <a:endParaRPr lang="fr-FR" dirty="0"/>
          </a:p>
        </p:txBody>
      </p:sp>
      <p:pic>
        <p:nvPicPr>
          <p:cNvPr id="30" name="Image 29"/>
          <p:cNvPicPr>
            <a:picLocks noChangeAspect="1"/>
          </p:cNvPicPr>
          <p:nvPr/>
        </p:nvPicPr>
        <p:blipFill>
          <a:blip r:embed="rId4"/>
          <a:stretch>
            <a:fillRect/>
          </a:stretch>
        </p:blipFill>
        <p:spPr>
          <a:xfrm>
            <a:off x="7147019" y="2593109"/>
            <a:ext cx="4801270" cy="4058216"/>
          </a:xfrm>
          <a:prstGeom prst="rect">
            <a:avLst/>
          </a:prstGeom>
        </p:spPr>
      </p:pic>
      <p:sp>
        <p:nvSpPr>
          <p:cNvPr id="31" name="Flèche droite 30"/>
          <p:cNvSpPr/>
          <p:nvPr/>
        </p:nvSpPr>
        <p:spPr>
          <a:xfrm>
            <a:off x="6660221" y="3837450"/>
            <a:ext cx="617838" cy="370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pic>
        <p:nvPicPr>
          <p:cNvPr id="32" name="Image 31"/>
          <p:cNvPicPr>
            <a:picLocks noChangeAspect="1"/>
          </p:cNvPicPr>
          <p:nvPr/>
        </p:nvPicPr>
        <p:blipFill>
          <a:blip r:embed="rId5"/>
          <a:stretch>
            <a:fillRect/>
          </a:stretch>
        </p:blipFill>
        <p:spPr>
          <a:xfrm>
            <a:off x="219008" y="4308489"/>
            <a:ext cx="2945966" cy="2495888"/>
          </a:xfrm>
          <a:prstGeom prst="rect">
            <a:avLst/>
          </a:prstGeom>
        </p:spPr>
      </p:pic>
      <p:sp>
        <p:nvSpPr>
          <p:cNvPr id="33" name="Flèche gauche 32"/>
          <p:cNvSpPr/>
          <p:nvPr/>
        </p:nvSpPr>
        <p:spPr>
          <a:xfrm>
            <a:off x="3220980" y="5300707"/>
            <a:ext cx="3748160" cy="9188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 : Votre pilote est installé.</a:t>
            </a:r>
            <a:endParaRPr lang="fr-FR" dirty="0"/>
          </a:p>
        </p:txBody>
      </p:sp>
      <p:sp>
        <p:nvSpPr>
          <p:cNvPr id="34" name="Ellipse 33"/>
          <p:cNvSpPr/>
          <p:nvPr/>
        </p:nvSpPr>
        <p:spPr>
          <a:xfrm>
            <a:off x="3458634" y="2956219"/>
            <a:ext cx="666236"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6159778" y="3966443"/>
            <a:ext cx="666236"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7203025" y="4460197"/>
            <a:ext cx="2097494"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10284949" y="6219568"/>
            <a:ext cx="666236"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1991875" y="6480338"/>
            <a:ext cx="666236"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0119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Configuration réseau (TCP/IP):</a:t>
            </a:r>
            <a:br>
              <a:rPr lang="fr-FR" dirty="0" smtClean="0"/>
            </a:br>
            <a:r>
              <a:rPr lang="fr-FR" dirty="0" smtClean="0"/>
              <a:t>Ouvrir connexion réseau.</a:t>
            </a:r>
            <a:endParaRPr lang="fr-FR" dirty="0"/>
          </a:p>
        </p:txBody>
      </p:sp>
      <p:sp>
        <p:nvSpPr>
          <p:cNvPr id="3" name="Espace réservé du contenu 2"/>
          <p:cNvSpPr>
            <a:spLocks noGrp="1"/>
          </p:cNvSpPr>
          <p:nvPr>
            <p:ph idx="1"/>
          </p:nvPr>
        </p:nvSpPr>
        <p:spPr>
          <a:xfrm>
            <a:off x="1027463" y="5038855"/>
            <a:ext cx="3532385" cy="419671"/>
          </a:xfrm>
        </p:spPr>
        <p:txBody>
          <a:bodyPr/>
          <a:lstStyle/>
          <a:p>
            <a:r>
              <a:rPr lang="fr-FR" b="1" dirty="0" smtClean="0"/>
              <a:t>Ouvrir panneau de configuration</a:t>
            </a:r>
            <a:endParaRPr lang="fr-FR" b="1" dirty="0"/>
          </a:p>
        </p:txBody>
      </p:sp>
      <p:pic>
        <p:nvPicPr>
          <p:cNvPr id="4" name="Image 3"/>
          <p:cNvPicPr>
            <a:picLocks noChangeAspect="1"/>
          </p:cNvPicPr>
          <p:nvPr/>
        </p:nvPicPr>
        <p:blipFill>
          <a:blip r:embed="rId2"/>
          <a:stretch>
            <a:fillRect/>
          </a:stretch>
        </p:blipFill>
        <p:spPr>
          <a:xfrm>
            <a:off x="1114449" y="2257167"/>
            <a:ext cx="3515216" cy="2781688"/>
          </a:xfrm>
          <a:prstGeom prst="rect">
            <a:avLst/>
          </a:prstGeom>
        </p:spPr>
      </p:pic>
      <p:sp>
        <p:nvSpPr>
          <p:cNvPr id="5" name="Ellipse 4"/>
          <p:cNvSpPr/>
          <p:nvPr/>
        </p:nvSpPr>
        <p:spPr>
          <a:xfrm>
            <a:off x="2793656" y="2357303"/>
            <a:ext cx="1695965"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a:stretch>
            <a:fillRect/>
          </a:stretch>
        </p:blipFill>
        <p:spPr>
          <a:xfrm>
            <a:off x="5918315" y="1727771"/>
            <a:ext cx="6187726" cy="4691449"/>
          </a:xfrm>
          <a:prstGeom prst="rect">
            <a:avLst/>
          </a:prstGeom>
        </p:spPr>
      </p:pic>
      <p:sp>
        <p:nvSpPr>
          <p:cNvPr id="7" name="Espace réservé du contenu 2"/>
          <p:cNvSpPr txBox="1">
            <a:spLocks/>
          </p:cNvSpPr>
          <p:nvPr/>
        </p:nvSpPr>
        <p:spPr>
          <a:xfrm>
            <a:off x="5918315" y="6419220"/>
            <a:ext cx="5336266" cy="41967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b="1" dirty="0"/>
              <a:t>Ouvrir connexion réseau.</a:t>
            </a:r>
          </a:p>
        </p:txBody>
      </p:sp>
      <p:sp>
        <p:nvSpPr>
          <p:cNvPr id="8" name="Ellipse 7"/>
          <p:cNvSpPr/>
          <p:nvPr/>
        </p:nvSpPr>
        <p:spPr>
          <a:xfrm>
            <a:off x="9748086" y="3178528"/>
            <a:ext cx="540973" cy="6273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4733174" y="2154789"/>
            <a:ext cx="1081631" cy="822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Tree>
    <p:extLst>
      <p:ext uri="{BB962C8B-B14F-4D97-AF65-F5344CB8AC3E}">
        <p14:creationId xmlns:p14="http://schemas.microsoft.com/office/powerpoint/2010/main" val="2093598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Configuration réseau (TCP/IP):</a:t>
            </a:r>
            <a:br>
              <a:rPr lang="fr-FR" dirty="0"/>
            </a:br>
            <a:r>
              <a:rPr lang="fr-FR" dirty="0"/>
              <a:t>Ouvrir </a:t>
            </a:r>
            <a:r>
              <a:rPr lang="fr-FR" dirty="0" smtClean="0"/>
              <a:t>propriété TCP/IP carte réseau.</a:t>
            </a:r>
            <a:endParaRPr lang="fr-FR" dirty="0"/>
          </a:p>
        </p:txBody>
      </p:sp>
      <p:sp>
        <p:nvSpPr>
          <p:cNvPr id="3" name="Espace réservé du contenu 2"/>
          <p:cNvSpPr>
            <a:spLocks noGrp="1"/>
          </p:cNvSpPr>
          <p:nvPr>
            <p:ph idx="1"/>
          </p:nvPr>
        </p:nvSpPr>
        <p:spPr>
          <a:xfrm>
            <a:off x="138601" y="1821853"/>
            <a:ext cx="2156666" cy="586169"/>
          </a:xfrm>
        </p:spPr>
        <p:txBody>
          <a:bodyPr>
            <a:normAutofit fontScale="70000" lnSpcReduction="20000"/>
          </a:bodyPr>
          <a:lstStyle/>
          <a:p>
            <a:r>
              <a:rPr lang="fr-FR" dirty="0" smtClean="0"/>
              <a:t>Clic-droit sur la carte que vous souhaitez configurer puis cliquer propriétés.</a:t>
            </a:r>
            <a:endParaRPr lang="fr-FR" dirty="0"/>
          </a:p>
        </p:txBody>
      </p:sp>
      <p:pic>
        <p:nvPicPr>
          <p:cNvPr id="4" name="Image 3"/>
          <p:cNvPicPr>
            <a:picLocks noChangeAspect="1"/>
          </p:cNvPicPr>
          <p:nvPr/>
        </p:nvPicPr>
        <p:blipFill>
          <a:blip r:embed="rId2"/>
          <a:stretch>
            <a:fillRect/>
          </a:stretch>
        </p:blipFill>
        <p:spPr>
          <a:xfrm>
            <a:off x="35670" y="2492516"/>
            <a:ext cx="2362530" cy="2086266"/>
          </a:xfrm>
          <a:prstGeom prst="rect">
            <a:avLst/>
          </a:prstGeom>
        </p:spPr>
      </p:pic>
      <p:sp>
        <p:nvSpPr>
          <p:cNvPr id="5" name="Ellipse 4"/>
          <p:cNvSpPr/>
          <p:nvPr/>
        </p:nvSpPr>
        <p:spPr>
          <a:xfrm>
            <a:off x="752011" y="4147651"/>
            <a:ext cx="929847"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2138533" y="4100987"/>
            <a:ext cx="1255456" cy="370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pic>
        <p:nvPicPr>
          <p:cNvPr id="7" name="Image 6"/>
          <p:cNvPicPr>
            <a:picLocks noChangeAspect="1"/>
          </p:cNvPicPr>
          <p:nvPr/>
        </p:nvPicPr>
        <p:blipFill>
          <a:blip r:embed="rId3"/>
          <a:stretch>
            <a:fillRect/>
          </a:stretch>
        </p:blipFill>
        <p:spPr>
          <a:xfrm>
            <a:off x="3393989" y="2575935"/>
            <a:ext cx="3356261" cy="3791179"/>
          </a:xfrm>
          <a:prstGeom prst="rect">
            <a:avLst/>
          </a:prstGeom>
        </p:spPr>
      </p:pic>
      <p:sp>
        <p:nvSpPr>
          <p:cNvPr id="8" name="Flèche droite 7"/>
          <p:cNvSpPr/>
          <p:nvPr/>
        </p:nvSpPr>
        <p:spPr>
          <a:xfrm>
            <a:off x="6912666" y="2975432"/>
            <a:ext cx="1135701" cy="370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pic>
        <p:nvPicPr>
          <p:cNvPr id="9" name="Image 8"/>
          <p:cNvPicPr>
            <a:picLocks noChangeAspect="1"/>
          </p:cNvPicPr>
          <p:nvPr/>
        </p:nvPicPr>
        <p:blipFill>
          <a:blip r:embed="rId4"/>
          <a:stretch>
            <a:fillRect/>
          </a:stretch>
        </p:blipFill>
        <p:spPr>
          <a:xfrm>
            <a:off x="8210783" y="2575935"/>
            <a:ext cx="3238477" cy="3681553"/>
          </a:xfrm>
          <a:prstGeom prst="rect">
            <a:avLst/>
          </a:prstGeom>
        </p:spPr>
      </p:pic>
      <p:sp>
        <p:nvSpPr>
          <p:cNvPr id="10" name="ZoneTexte 9"/>
          <p:cNvSpPr txBox="1"/>
          <p:nvPr/>
        </p:nvSpPr>
        <p:spPr>
          <a:xfrm>
            <a:off x="3393989" y="1821853"/>
            <a:ext cx="3437469" cy="646331"/>
          </a:xfrm>
          <a:prstGeom prst="rect">
            <a:avLst/>
          </a:prstGeom>
          <a:noFill/>
        </p:spPr>
        <p:txBody>
          <a:bodyPr wrap="square" rtlCol="0">
            <a:spAutoFit/>
          </a:bodyPr>
          <a:lstStyle/>
          <a:p>
            <a:r>
              <a:rPr lang="fr-FR" dirty="0" smtClean="0"/>
              <a:t>Sélectionner protocole TCP/IP et cliquer sur propriétés</a:t>
            </a:r>
            <a:endParaRPr lang="fr-FR" dirty="0"/>
          </a:p>
        </p:txBody>
      </p:sp>
      <p:sp>
        <p:nvSpPr>
          <p:cNvPr id="11" name="Ellipse 10"/>
          <p:cNvSpPr/>
          <p:nvPr/>
        </p:nvSpPr>
        <p:spPr>
          <a:xfrm>
            <a:off x="3570271" y="4201450"/>
            <a:ext cx="1861583" cy="169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5195689" y="4493893"/>
            <a:ext cx="1114496" cy="2428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8369642" y="3731741"/>
            <a:ext cx="1392195" cy="2703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9761837" y="3731740"/>
            <a:ext cx="1392195" cy="19358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9945129" y="5932095"/>
            <a:ext cx="1025610" cy="3253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7930180" y="1821853"/>
            <a:ext cx="4154728" cy="646331"/>
          </a:xfrm>
          <a:prstGeom prst="rect">
            <a:avLst/>
          </a:prstGeom>
          <a:noFill/>
        </p:spPr>
        <p:txBody>
          <a:bodyPr wrap="square" rtlCol="0">
            <a:spAutoFit/>
          </a:bodyPr>
          <a:lstStyle/>
          <a:p>
            <a:r>
              <a:rPr lang="fr-FR" dirty="0" smtClean="0"/>
              <a:t>Configurer votre </a:t>
            </a:r>
            <a:r>
              <a:rPr lang="fr-FR" dirty="0" err="1" smtClean="0"/>
              <a:t>ip</a:t>
            </a:r>
            <a:r>
              <a:rPr lang="fr-FR" dirty="0" smtClean="0"/>
              <a:t>, passerelle et DNS.</a:t>
            </a:r>
          </a:p>
          <a:p>
            <a:r>
              <a:rPr lang="fr-FR" dirty="0" smtClean="0"/>
              <a:t>Puis valider.</a:t>
            </a:r>
            <a:endParaRPr lang="fr-FR" dirty="0"/>
          </a:p>
        </p:txBody>
      </p:sp>
      <p:sp>
        <p:nvSpPr>
          <p:cNvPr id="17" name="ZoneTexte 16"/>
          <p:cNvSpPr txBox="1"/>
          <p:nvPr/>
        </p:nvSpPr>
        <p:spPr>
          <a:xfrm>
            <a:off x="0" y="6381529"/>
            <a:ext cx="12156330" cy="369332"/>
          </a:xfrm>
          <a:prstGeom prst="rect">
            <a:avLst/>
          </a:prstGeom>
          <a:noFill/>
        </p:spPr>
        <p:txBody>
          <a:bodyPr wrap="square" rtlCol="0">
            <a:spAutoFit/>
          </a:bodyPr>
          <a:lstStyle/>
          <a:p>
            <a:r>
              <a:rPr lang="fr-FR" dirty="0" smtClean="0"/>
              <a:t>Si vous souhaitez appliquer des </a:t>
            </a:r>
            <a:r>
              <a:rPr lang="fr-FR" dirty="0" err="1" smtClean="0"/>
              <a:t>paramettre</a:t>
            </a:r>
            <a:r>
              <a:rPr lang="fr-FR" dirty="0" smtClean="0"/>
              <a:t> avancé (plusieurs </a:t>
            </a:r>
            <a:r>
              <a:rPr lang="fr-FR" dirty="0" err="1" smtClean="0"/>
              <a:t>ip</a:t>
            </a:r>
            <a:r>
              <a:rPr lang="fr-FR" dirty="0" smtClean="0"/>
              <a:t>…) cliquer sur avancé comme indiqué dans la diapositive suivante</a:t>
            </a:r>
            <a:endParaRPr lang="fr-FR" dirty="0"/>
          </a:p>
        </p:txBody>
      </p:sp>
    </p:spTree>
    <p:extLst>
      <p:ext uri="{BB962C8B-B14F-4D97-AF65-F5344CB8AC3E}">
        <p14:creationId xmlns:p14="http://schemas.microsoft.com/office/powerpoint/2010/main" val="1388793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Configuration réseau (TCP/IP</a:t>
            </a:r>
            <a:r>
              <a:rPr lang="fr-FR" dirty="0" smtClean="0"/>
              <a:t>) Avancée.</a:t>
            </a:r>
            <a:endParaRPr lang="fr-FR" dirty="0"/>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221996" y="1845734"/>
            <a:ext cx="6096851" cy="4686954"/>
          </a:xfrm>
          <a:prstGeom prst="rect">
            <a:avLst/>
          </a:prstGeom>
        </p:spPr>
      </p:pic>
      <p:pic>
        <p:nvPicPr>
          <p:cNvPr id="6" name="Image 5"/>
          <p:cNvPicPr>
            <a:picLocks noChangeAspect="1"/>
          </p:cNvPicPr>
          <p:nvPr/>
        </p:nvPicPr>
        <p:blipFill>
          <a:blip r:embed="rId3"/>
          <a:stretch>
            <a:fillRect/>
          </a:stretch>
        </p:blipFill>
        <p:spPr>
          <a:xfrm>
            <a:off x="5833210" y="1887424"/>
            <a:ext cx="6392167" cy="4753638"/>
          </a:xfrm>
          <a:prstGeom prst="rect">
            <a:avLst/>
          </a:prstGeom>
        </p:spPr>
      </p:pic>
    </p:spTree>
    <p:extLst>
      <p:ext uri="{BB962C8B-B14F-4D97-AF65-F5344CB8AC3E}">
        <p14:creationId xmlns:p14="http://schemas.microsoft.com/office/powerpoint/2010/main" val="3778808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Configuration réseau (TCP/IP) Avancée.</a:t>
            </a: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7905" y="1737360"/>
            <a:ext cx="5782482" cy="4629796"/>
          </a:xfrm>
          <a:prstGeom prst="rect">
            <a:avLst/>
          </a:prstGeom>
        </p:spPr>
      </p:pic>
      <p:pic>
        <p:nvPicPr>
          <p:cNvPr id="5" name="Image 4"/>
          <p:cNvPicPr>
            <a:picLocks noChangeAspect="1"/>
          </p:cNvPicPr>
          <p:nvPr/>
        </p:nvPicPr>
        <p:blipFill>
          <a:blip r:embed="rId3"/>
          <a:stretch>
            <a:fillRect/>
          </a:stretch>
        </p:blipFill>
        <p:spPr>
          <a:xfrm>
            <a:off x="5840387" y="1737360"/>
            <a:ext cx="5630061" cy="4686954"/>
          </a:xfrm>
          <a:prstGeom prst="rect">
            <a:avLst/>
          </a:prstGeom>
        </p:spPr>
      </p:pic>
    </p:spTree>
    <p:extLst>
      <p:ext uri="{BB962C8B-B14F-4D97-AF65-F5344CB8AC3E}">
        <p14:creationId xmlns:p14="http://schemas.microsoft.com/office/powerpoint/2010/main" val="714749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710175"/>
          </a:xfrm>
        </p:spPr>
        <p:txBody>
          <a:bodyPr>
            <a:normAutofit fontScale="90000"/>
          </a:bodyPr>
          <a:lstStyle/>
          <a:p>
            <a:r>
              <a:rPr lang="fr-FR" dirty="0" smtClean="0"/>
              <a:t>Ouvrir les propriétés system.</a:t>
            </a:r>
            <a:endParaRPr lang="fr-FR" dirty="0"/>
          </a:p>
        </p:txBody>
      </p:sp>
      <p:pic>
        <p:nvPicPr>
          <p:cNvPr id="4" name="Image 3"/>
          <p:cNvPicPr>
            <a:picLocks noChangeAspect="1"/>
          </p:cNvPicPr>
          <p:nvPr/>
        </p:nvPicPr>
        <p:blipFill>
          <a:blip r:embed="rId2"/>
          <a:stretch>
            <a:fillRect/>
          </a:stretch>
        </p:blipFill>
        <p:spPr>
          <a:xfrm>
            <a:off x="0" y="1845734"/>
            <a:ext cx="4867954" cy="4829849"/>
          </a:xfrm>
          <a:prstGeom prst="rect">
            <a:avLst/>
          </a:prstGeom>
        </p:spPr>
      </p:pic>
      <p:sp>
        <p:nvSpPr>
          <p:cNvPr id="5" name="Ellipse 4"/>
          <p:cNvSpPr/>
          <p:nvPr/>
        </p:nvSpPr>
        <p:spPr>
          <a:xfrm>
            <a:off x="3058605" y="5267997"/>
            <a:ext cx="929847"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0" y="1190869"/>
            <a:ext cx="4485198" cy="646331"/>
          </a:xfrm>
          <a:prstGeom prst="rect">
            <a:avLst/>
          </a:prstGeom>
          <a:solidFill>
            <a:schemeClr val="bg1"/>
          </a:solidFill>
          <a:ln>
            <a:solidFill>
              <a:schemeClr val="tx1"/>
            </a:solidFill>
          </a:ln>
        </p:spPr>
        <p:txBody>
          <a:bodyPr wrap="square" rtlCol="0">
            <a:spAutoFit/>
          </a:bodyPr>
          <a:lstStyle/>
          <a:p>
            <a:r>
              <a:rPr lang="fr-FR" dirty="0" smtClean="0"/>
              <a:t>Ouvrir menus démarrer, clic droit sur poste de travail puis sélectionner propriété.</a:t>
            </a:r>
            <a:endParaRPr lang="fr-FR" dirty="0"/>
          </a:p>
        </p:txBody>
      </p:sp>
      <p:sp>
        <p:nvSpPr>
          <p:cNvPr id="7" name="Ellipse 6"/>
          <p:cNvSpPr/>
          <p:nvPr/>
        </p:nvSpPr>
        <p:spPr>
          <a:xfrm>
            <a:off x="0" y="6351544"/>
            <a:ext cx="1428960"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a:stretch>
            <a:fillRect/>
          </a:stretch>
        </p:blipFill>
        <p:spPr>
          <a:xfrm>
            <a:off x="6652400" y="1788576"/>
            <a:ext cx="4258269" cy="4887007"/>
          </a:xfrm>
          <a:prstGeom prst="rect">
            <a:avLst/>
          </a:prstGeom>
        </p:spPr>
      </p:pic>
      <p:sp>
        <p:nvSpPr>
          <p:cNvPr id="10" name="Flèche droite 9"/>
          <p:cNvSpPr/>
          <p:nvPr/>
        </p:nvSpPr>
        <p:spPr>
          <a:xfrm flipV="1">
            <a:off x="4774558" y="4902518"/>
            <a:ext cx="1877842" cy="1054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76829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95" y="80657"/>
            <a:ext cx="10677885" cy="1179731"/>
          </a:xfrm>
        </p:spPr>
        <p:txBody>
          <a:bodyPr>
            <a:normAutofit fontScale="90000"/>
          </a:bodyPr>
          <a:lstStyle/>
          <a:p>
            <a:r>
              <a:rPr lang="fr-FR" dirty="0" smtClean="0"/>
              <a:t>Changer le nom d’une machine, entrer dans un domaine ou groupe de travaille.</a:t>
            </a:r>
            <a:endParaRPr lang="fr-FR" dirty="0"/>
          </a:p>
        </p:txBody>
      </p:sp>
      <p:pic>
        <p:nvPicPr>
          <p:cNvPr id="9" name="Image 8"/>
          <p:cNvPicPr>
            <a:picLocks noChangeAspect="1"/>
          </p:cNvPicPr>
          <p:nvPr/>
        </p:nvPicPr>
        <p:blipFill>
          <a:blip r:embed="rId2"/>
          <a:stretch>
            <a:fillRect/>
          </a:stretch>
        </p:blipFill>
        <p:spPr>
          <a:xfrm>
            <a:off x="195338" y="1874901"/>
            <a:ext cx="7182852" cy="4906060"/>
          </a:xfrm>
          <a:prstGeom prst="rect">
            <a:avLst/>
          </a:prstGeom>
        </p:spPr>
      </p:pic>
      <p:sp>
        <p:nvSpPr>
          <p:cNvPr id="10" name="Ellipse 9"/>
          <p:cNvSpPr/>
          <p:nvPr/>
        </p:nvSpPr>
        <p:spPr>
          <a:xfrm>
            <a:off x="1250400" y="2359212"/>
            <a:ext cx="1278616"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2869135" y="4625445"/>
            <a:ext cx="1278616"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rot="20335472">
            <a:off x="3816055" y="4362619"/>
            <a:ext cx="743587" cy="301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69478" y="1306248"/>
            <a:ext cx="5974803" cy="646331"/>
          </a:xfrm>
          <a:prstGeom prst="rect">
            <a:avLst/>
          </a:prstGeom>
          <a:noFill/>
          <a:ln>
            <a:solidFill>
              <a:schemeClr val="tx1"/>
            </a:solidFill>
          </a:ln>
        </p:spPr>
        <p:txBody>
          <a:bodyPr wrap="square" rtlCol="0">
            <a:spAutoFit/>
          </a:bodyPr>
          <a:lstStyle/>
          <a:p>
            <a:r>
              <a:rPr lang="fr-FR" dirty="0" smtClean="0"/>
              <a:t>Ouvrir les propriété system, sélectionner l’onglet Nom de l’ordinateur puis modifier.</a:t>
            </a:r>
            <a:endParaRPr lang="fr-FR" dirty="0"/>
          </a:p>
        </p:txBody>
      </p:sp>
      <p:sp>
        <p:nvSpPr>
          <p:cNvPr id="16" name="ZoneTexte 15"/>
          <p:cNvSpPr txBox="1"/>
          <p:nvPr/>
        </p:nvSpPr>
        <p:spPr>
          <a:xfrm>
            <a:off x="7488194" y="3148117"/>
            <a:ext cx="4448432" cy="1477328"/>
          </a:xfrm>
          <a:prstGeom prst="rect">
            <a:avLst/>
          </a:prstGeom>
          <a:noFill/>
        </p:spPr>
        <p:txBody>
          <a:bodyPr wrap="square" rtlCol="0">
            <a:spAutoFit/>
          </a:bodyPr>
          <a:lstStyle/>
          <a:p>
            <a:r>
              <a:rPr lang="fr-FR" dirty="0" smtClean="0"/>
              <a:t>Apres le changement de nom, domaine ou groupe il sera nécessaire de redémarrer.</a:t>
            </a:r>
          </a:p>
          <a:p>
            <a:r>
              <a:rPr lang="fr-FR" dirty="0" smtClean="0"/>
              <a:t>Lorsque vous souhaitez rejoindre un domaine un nom d’utilisateur et mots de passe valide du domaine sera nécessaire.</a:t>
            </a:r>
            <a:endParaRPr lang="fr-FR" dirty="0"/>
          </a:p>
        </p:txBody>
      </p:sp>
    </p:spTree>
    <p:extLst>
      <p:ext uri="{BB962C8B-B14F-4D97-AF65-F5344CB8AC3E}">
        <p14:creationId xmlns:p14="http://schemas.microsoft.com/office/powerpoint/2010/main" val="280211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Configuration bios :</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646715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8209" y="137529"/>
            <a:ext cx="10132628" cy="784805"/>
          </a:xfrm>
        </p:spPr>
        <p:txBody>
          <a:bodyPr/>
          <a:lstStyle/>
          <a:p>
            <a:r>
              <a:rPr lang="fr-FR" dirty="0" smtClean="0"/>
              <a:t>Option de signature de pilotes.</a:t>
            </a:r>
            <a:endParaRPr lang="fr-FR" dirty="0"/>
          </a:p>
        </p:txBody>
      </p:sp>
      <p:sp>
        <p:nvSpPr>
          <p:cNvPr id="3" name="Espace réservé du contenu 2"/>
          <p:cNvSpPr>
            <a:spLocks noGrp="1"/>
          </p:cNvSpPr>
          <p:nvPr>
            <p:ph idx="1"/>
          </p:nvPr>
        </p:nvSpPr>
        <p:spPr>
          <a:xfrm>
            <a:off x="7432178" y="1853512"/>
            <a:ext cx="4553876" cy="4357817"/>
          </a:xfrm>
        </p:spPr>
        <p:txBody>
          <a:bodyPr>
            <a:normAutofit fontScale="92500" lnSpcReduction="20000"/>
          </a:bodyPr>
          <a:lstStyle/>
          <a:p>
            <a:r>
              <a:rPr lang="fr-FR" dirty="0"/>
              <a:t>Un pilote peut être signé de deux manières différentes </a:t>
            </a:r>
            <a:r>
              <a:rPr lang="fr-FR" dirty="0" smtClean="0"/>
              <a:t>:</a:t>
            </a:r>
          </a:p>
          <a:p>
            <a:pPr lvl="1">
              <a:buFont typeface="Wingdings" panose="05000000000000000000" pitchFamily="2" charset="2"/>
              <a:buChar char="Ø"/>
            </a:pPr>
            <a:r>
              <a:rPr lang="fr-FR" dirty="0" smtClean="0"/>
              <a:t>Les </a:t>
            </a:r>
            <a:r>
              <a:rPr lang="fr-FR" dirty="0"/>
              <a:t>pilotes en mode noyau et les pilotes critiques de démarrage sont signés numériquement à l’aide d’une méthode appelée signature </a:t>
            </a:r>
            <a:r>
              <a:rPr lang="fr-FR" dirty="0" smtClean="0"/>
              <a:t>incorporée</a:t>
            </a:r>
            <a:endParaRPr lang="fr-FR" dirty="0"/>
          </a:p>
          <a:p>
            <a:pPr lvl="1">
              <a:buFont typeface="Wingdings" panose="05000000000000000000" pitchFamily="2" charset="2"/>
              <a:buChar char="Ø"/>
            </a:pPr>
            <a:r>
              <a:rPr lang="fr-FR" dirty="0"/>
              <a:t>Les pilotes Plug-and-Play signés numériquement contiennent un fichier catalogue (.cat) qui est signé numériquement. Le fichier catalogue contient un hachage de tous les fichiers contenus dans le fichier .</a:t>
            </a:r>
            <a:r>
              <a:rPr lang="fr-FR" dirty="0" err="1"/>
              <a:t>inf</a:t>
            </a:r>
            <a:r>
              <a:rPr lang="fr-FR" dirty="0"/>
              <a:t> du pilote en vue de l’installation. </a:t>
            </a:r>
          </a:p>
          <a:p>
            <a:r>
              <a:rPr lang="fr-FR" dirty="0"/>
              <a:t>Les pilotes peuvent être signés par l’une des deux sources suivantes :</a:t>
            </a:r>
          </a:p>
          <a:p>
            <a:pPr lvl="1">
              <a:buFont typeface="Wingdings" panose="05000000000000000000" pitchFamily="2" charset="2"/>
              <a:buChar char="Ø"/>
            </a:pPr>
            <a:r>
              <a:rPr lang="fr-FR" dirty="0"/>
              <a:t>Le WHQL (Windows Hardware </a:t>
            </a:r>
            <a:r>
              <a:rPr lang="fr-FR" dirty="0" err="1"/>
              <a:t>Quality</a:t>
            </a:r>
            <a:r>
              <a:rPr lang="fr-FR" dirty="0"/>
              <a:t> </a:t>
            </a:r>
            <a:r>
              <a:rPr lang="fr-FR" dirty="0" err="1"/>
              <a:t>Labs</a:t>
            </a:r>
            <a:r>
              <a:rPr lang="fr-FR" dirty="0"/>
              <a:t>), qui garantit que les pilotes sont qualifiés pour le programme Windows Logo </a:t>
            </a:r>
            <a:r>
              <a:rPr lang="fr-FR" dirty="0" smtClean="0"/>
              <a:t>Program.</a:t>
            </a:r>
            <a:endParaRPr lang="fr-FR" dirty="0"/>
          </a:p>
          <a:p>
            <a:pPr lvl="1">
              <a:buFont typeface="Wingdings" panose="05000000000000000000" pitchFamily="2" charset="2"/>
              <a:buChar char="Ø"/>
            </a:pPr>
            <a:r>
              <a:rPr lang="fr-FR" dirty="0" smtClean="0"/>
              <a:t>Une </a:t>
            </a:r>
            <a:r>
              <a:rPr lang="fr-FR" dirty="0"/>
              <a:t>autorité de certification, à l’aide d’un certificat SPC (Software </a:t>
            </a:r>
            <a:r>
              <a:rPr lang="fr-FR" dirty="0" err="1"/>
              <a:t>Publishing</a:t>
            </a:r>
            <a:r>
              <a:rPr lang="fr-FR" dirty="0"/>
              <a:t> </a:t>
            </a:r>
            <a:r>
              <a:rPr lang="fr-FR" dirty="0" err="1"/>
              <a:t>Certificate</a:t>
            </a:r>
            <a:r>
              <a:rPr lang="fr-FR" dirty="0"/>
              <a:t>). </a:t>
            </a:r>
            <a:endParaRPr lang="fr-FR" dirty="0"/>
          </a:p>
        </p:txBody>
      </p:sp>
      <p:pic>
        <p:nvPicPr>
          <p:cNvPr id="4" name="Image 3"/>
          <p:cNvPicPr>
            <a:picLocks noChangeAspect="1"/>
          </p:cNvPicPr>
          <p:nvPr/>
        </p:nvPicPr>
        <p:blipFill>
          <a:blip r:embed="rId2"/>
          <a:stretch>
            <a:fillRect/>
          </a:stretch>
        </p:blipFill>
        <p:spPr>
          <a:xfrm>
            <a:off x="108652" y="1753836"/>
            <a:ext cx="7163800" cy="4906060"/>
          </a:xfrm>
          <a:prstGeom prst="rect">
            <a:avLst/>
          </a:prstGeom>
        </p:spPr>
      </p:pic>
      <p:sp>
        <p:nvSpPr>
          <p:cNvPr id="5" name="ZoneTexte 4"/>
          <p:cNvSpPr txBox="1"/>
          <p:nvPr/>
        </p:nvSpPr>
        <p:spPr>
          <a:xfrm>
            <a:off x="172995" y="1315485"/>
            <a:ext cx="6384324" cy="369332"/>
          </a:xfrm>
          <a:prstGeom prst="rect">
            <a:avLst/>
          </a:prstGeom>
          <a:noFill/>
        </p:spPr>
        <p:txBody>
          <a:bodyPr wrap="square" rtlCol="0">
            <a:spAutoFit/>
          </a:bodyPr>
          <a:lstStyle/>
          <a:p>
            <a:r>
              <a:rPr lang="fr-FR" dirty="0" smtClean="0"/>
              <a:t>Ouvrir propriétés système onglet matériel et signature de pilote.</a:t>
            </a:r>
            <a:endParaRPr lang="fr-FR" dirty="0"/>
          </a:p>
        </p:txBody>
      </p:sp>
      <p:sp>
        <p:nvSpPr>
          <p:cNvPr id="6" name="Ellipse 5"/>
          <p:cNvSpPr/>
          <p:nvPr/>
        </p:nvSpPr>
        <p:spPr>
          <a:xfrm>
            <a:off x="875578" y="4600732"/>
            <a:ext cx="1278616"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66599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3124" y="286603"/>
            <a:ext cx="10562556" cy="809029"/>
          </a:xfrm>
        </p:spPr>
        <p:txBody>
          <a:bodyPr/>
          <a:lstStyle/>
          <a:p>
            <a:r>
              <a:rPr lang="fr-FR" dirty="0" smtClean="0"/>
              <a:t>Option recherche pilotes ne ligne</a:t>
            </a:r>
            <a:endParaRPr lang="fr-FR" dirty="0"/>
          </a:p>
        </p:txBody>
      </p:sp>
      <p:sp>
        <p:nvSpPr>
          <p:cNvPr id="3" name="Espace réservé du contenu 2"/>
          <p:cNvSpPr>
            <a:spLocks noGrp="1"/>
          </p:cNvSpPr>
          <p:nvPr>
            <p:ph idx="1"/>
          </p:nvPr>
        </p:nvSpPr>
        <p:spPr>
          <a:xfrm>
            <a:off x="7275115" y="1972038"/>
            <a:ext cx="4374291" cy="2620456"/>
          </a:xfrm>
        </p:spPr>
        <p:txBody>
          <a:bodyPr/>
          <a:lstStyle/>
          <a:p>
            <a:r>
              <a:rPr lang="fr-FR" dirty="0" smtClean="0"/>
              <a:t>Il existe 3 possibilités :</a:t>
            </a:r>
          </a:p>
          <a:p>
            <a:endParaRPr lang="fr-FR" dirty="0" smtClean="0"/>
          </a:p>
          <a:p>
            <a:pPr lvl="1">
              <a:buFont typeface="Arial" panose="020B0604020202020204" pitchFamily="34" charset="0"/>
              <a:buChar char="•"/>
            </a:pPr>
            <a:r>
              <a:rPr lang="fr-FR" dirty="0" smtClean="0"/>
              <a:t>Automatique  : Recherche en ligne automatique sans avertissement.</a:t>
            </a:r>
          </a:p>
          <a:p>
            <a:pPr lvl="1">
              <a:buFont typeface="Arial" panose="020B0604020202020204" pitchFamily="34" charset="0"/>
              <a:buChar char="•"/>
            </a:pPr>
            <a:r>
              <a:rPr lang="fr-FR" dirty="0" smtClean="0"/>
              <a:t>Manuelle : Propose la recherche a chaque nouveau périphérique détecté.</a:t>
            </a:r>
          </a:p>
          <a:p>
            <a:pPr lvl="1">
              <a:buFont typeface="Arial" panose="020B0604020202020204" pitchFamily="34" charset="0"/>
              <a:buChar char="•"/>
            </a:pPr>
            <a:r>
              <a:rPr lang="fr-FR" dirty="0" smtClean="0"/>
              <a:t>Désactiver la fonction de recherche ne ligne des pilotes.</a:t>
            </a:r>
            <a:endParaRPr lang="fr-FR" dirty="0"/>
          </a:p>
        </p:txBody>
      </p:sp>
      <p:pic>
        <p:nvPicPr>
          <p:cNvPr id="5" name="Image 4"/>
          <p:cNvPicPr>
            <a:picLocks noChangeAspect="1"/>
          </p:cNvPicPr>
          <p:nvPr/>
        </p:nvPicPr>
        <p:blipFill>
          <a:blip r:embed="rId2"/>
          <a:stretch>
            <a:fillRect/>
          </a:stretch>
        </p:blipFill>
        <p:spPr>
          <a:xfrm>
            <a:off x="92263" y="1737360"/>
            <a:ext cx="7182852" cy="4906060"/>
          </a:xfrm>
          <a:prstGeom prst="rect">
            <a:avLst/>
          </a:prstGeom>
        </p:spPr>
      </p:pic>
      <p:sp>
        <p:nvSpPr>
          <p:cNvPr id="6" name="ZoneTexte 5"/>
          <p:cNvSpPr txBox="1"/>
          <p:nvPr/>
        </p:nvSpPr>
        <p:spPr>
          <a:xfrm>
            <a:off x="172995" y="1315485"/>
            <a:ext cx="6384324" cy="369332"/>
          </a:xfrm>
          <a:prstGeom prst="rect">
            <a:avLst/>
          </a:prstGeom>
          <a:noFill/>
        </p:spPr>
        <p:txBody>
          <a:bodyPr wrap="square" rtlCol="0">
            <a:spAutoFit/>
          </a:bodyPr>
          <a:lstStyle/>
          <a:p>
            <a:r>
              <a:rPr lang="fr-FR" dirty="0" smtClean="0"/>
              <a:t>Ouvrir propriétés système onglet matériel et Windows Update.</a:t>
            </a:r>
            <a:endParaRPr lang="fr-FR" dirty="0"/>
          </a:p>
        </p:txBody>
      </p:sp>
      <p:sp>
        <p:nvSpPr>
          <p:cNvPr id="7" name="Ellipse 6"/>
          <p:cNvSpPr/>
          <p:nvPr/>
        </p:nvSpPr>
        <p:spPr>
          <a:xfrm>
            <a:off x="2234821" y="4592494"/>
            <a:ext cx="1278616"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53829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9686" y="130084"/>
            <a:ext cx="10233042" cy="1123319"/>
          </a:xfrm>
        </p:spPr>
        <p:txBody>
          <a:bodyPr>
            <a:normAutofit/>
          </a:bodyPr>
          <a:lstStyle/>
          <a:p>
            <a:r>
              <a:rPr lang="fr-FR" b="1" dirty="0" smtClean="0"/>
              <a:t>Options de performance : </a:t>
            </a:r>
            <a:r>
              <a:rPr lang="fr-FR" dirty="0" smtClean="0"/>
              <a:t>Effet visuelle.</a:t>
            </a:r>
            <a:endParaRPr lang="fr-FR" dirty="0"/>
          </a:p>
        </p:txBody>
      </p:sp>
      <p:sp>
        <p:nvSpPr>
          <p:cNvPr id="3" name="Espace réservé du contenu 2"/>
          <p:cNvSpPr>
            <a:spLocks noGrp="1"/>
          </p:cNvSpPr>
          <p:nvPr>
            <p:ph idx="1"/>
          </p:nvPr>
        </p:nvSpPr>
        <p:spPr>
          <a:xfrm>
            <a:off x="7776518" y="1761414"/>
            <a:ext cx="4250725" cy="4515818"/>
          </a:xfrm>
        </p:spPr>
        <p:txBody>
          <a:bodyPr>
            <a:normAutofit/>
          </a:bodyPr>
          <a:lstStyle/>
          <a:p>
            <a:r>
              <a:rPr lang="fr-FR" dirty="0"/>
              <a:t>De nombreuses fonctionnalités visuelles sont présentes dans Windows XP. Vous pouvez désactiver certaines de ces fonctions inutiles, afin d'améliorer les performances de votre ordinateur. Ainsi vous pourrez désactiver les effets d'ombrage, l'animation des menus, l'utilisation d'une image en arrière plan pour chaque type de dossier, etc</a:t>
            </a:r>
            <a:r>
              <a:rPr lang="fr-FR" dirty="0" smtClean="0"/>
              <a:t>.</a:t>
            </a:r>
          </a:p>
          <a:p>
            <a:r>
              <a:rPr lang="fr-FR" dirty="0" smtClean="0"/>
              <a:t>Trois mode préconfiguré existe :</a:t>
            </a:r>
          </a:p>
          <a:p>
            <a:pPr lvl="1"/>
            <a:r>
              <a:rPr lang="fr-FR" dirty="0" smtClean="0"/>
              <a:t>Meilleur compromis (choix par défaut)</a:t>
            </a:r>
          </a:p>
          <a:p>
            <a:pPr lvl="1"/>
            <a:r>
              <a:rPr lang="fr-FR" dirty="0" smtClean="0"/>
              <a:t>Meilleur apparence (plus beau possible mais plus lents)</a:t>
            </a:r>
          </a:p>
          <a:p>
            <a:pPr lvl="1"/>
            <a:r>
              <a:rPr lang="fr-FR" dirty="0" smtClean="0"/>
              <a:t>Meilleur performance (moins beau mais plus rapide)</a:t>
            </a:r>
          </a:p>
          <a:p>
            <a:pPr lvl="1"/>
            <a:endParaRPr lang="fr-FR" dirty="0" smtClean="0"/>
          </a:p>
          <a:p>
            <a:endParaRPr lang="fr-FR" dirty="0"/>
          </a:p>
        </p:txBody>
      </p:sp>
      <p:pic>
        <p:nvPicPr>
          <p:cNvPr id="4" name="Image 3"/>
          <p:cNvPicPr>
            <a:picLocks noChangeAspect="1"/>
          </p:cNvPicPr>
          <p:nvPr/>
        </p:nvPicPr>
        <p:blipFill>
          <a:blip r:embed="rId2"/>
          <a:stretch>
            <a:fillRect/>
          </a:stretch>
        </p:blipFill>
        <p:spPr>
          <a:xfrm>
            <a:off x="96780" y="1761414"/>
            <a:ext cx="7582958" cy="5096586"/>
          </a:xfrm>
          <a:prstGeom prst="rect">
            <a:avLst/>
          </a:prstGeom>
        </p:spPr>
      </p:pic>
      <p:sp>
        <p:nvSpPr>
          <p:cNvPr id="5" name="Ellipse 4"/>
          <p:cNvSpPr/>
          <p:nvPr/>
        </p:nvSpPr>
        <p:spPr>
          <a:xfrm>
            <a:off x="3313977" y="2269424"/>
            <a:ext cx="804942"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2609643" y="3587478"/>
            <a:ext cx="1278616"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6789" y="1115083"/>
            <a:ext cx="6384324" cy="646331"/>
          </a:xfrm>
          <a:prstGeom prst="rect">
            <a:avLst/>
          </a:prstGeom>
          <a:noFill/>
        </p:spPr>
        <p:txBody>
          <a:bodyPr wrap="square" rtlCol="0">
            <a:spAutoFit/>
          </a:bodyPr>
          <a:lstStyle/>
          <a:p>
            <a:r>
              <a:rPr lang="fr-FR" dirty="0" smtClean="0"/>
              <a:t>Ouvrir propriétés système , onglet Avancé et dans performance sélectionner paramètre.</a:t>
            </a:r>
            <a:endParaRPr lang="fr-FR" dirty="0"/>
          </a:p>
        </p:txBody>
      </p:sp>
    </p:spTree>
    <p:extLst>
      <p:ext uri="{BB962C8B-B14F-4D97-AF65-F5344CB8AC3E}">
        <p14:creationId xmlns:p14="http://schemas.microsoft.com/office/powerpoint/2010/main" val="3345164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759602"/>
          </a:xfrm>
        </p:spPr>
        <p:txBody>
          <a:bodyPr>
            <a:normAutofit/>
          </a:bodyPr>
          <a:lstStyle/>
          <a:p>
            <a:r>
              <a:rPr lang="fr-FR" b="1" dirty="0"/>
              <a:t>Options de performance : </a:t>
            </a:r>
            <a:r>
              <a:rPr lang="fr-FR" dirty="0" smtClean="0"/>
              <a:t>Avancé</a:t>
            </a:r>
            <a:endParaRPr lang="fr-FR" dirty="0"/>
          </a:p>
        </p:txBody>
      </p:sp>
      <p:sp>
        <p:nvSpPr>
          <p:cNvPr id="3" name="Espace réservé du contenu 2"/>
          <p:cNvSpPr>
            <a:spLocks noGrp="1"/>
          </p:cNvSpPr>
          <p:nvPr>
            <p:ph idx="1"/>
          </p:nvPr>
        </p:nvSpPr>
        <p:spPr>
          <a:xfrm>
            <a:off x="4118918" y="1845734"/>
            <a:ext cx="7036761" cy="5012266"/>
          </a:xfrm>
        </p:spPr>
        <p:txBody>
          <a:bodyPr/>
          <a:lstStyle/>
          <a:p>
            <a:r>
              <a:rPr lang="fr-FR" dirty="0" smtClean="0"/>
              <a:t>Performance des applications a deux mode de fonctionnement : </a:t>
            </a:r>
          </a:p>
          <a:p>
            <a:pPr lvl="1"/>
            <a:r>
              <a:rPr lang="fr-FR" dirty="0" smtClean="0"/>
              <a:t>Mode programmes : plutôt pour les ordinateurs desktop.</a:t>
            </a:r>
          </a:p>
          <a:p>
            <a:pPr lvl="1"/>
            <a:r>
              <a:rPr lang="fr-FR" dirty="0" smtClean="0"/>
              <a:t>Mode services : plutôt pour les serveurs.</a:t>
            </a:r>
          </a:p>
          <a:p>
            <a:r>
              <a:rPr lang="fr-FR" dirty="0" smtClean="0"/>
              <a:t>Utilisation de la mémoire :</a:t>
            </a:r>
          </a:p>
          <a:p>
            <a:pPr lvl="1"/>
            <a:r>
              <a:rPr lang="fr-FR" dirty="0" smtClean="0"/>
              <a:t>Mode programmes toujours plutôt pour les desktop.</a:t>
            </a:r>
          </a:p>
          <a:p>
            <a:pPr lvl="1"/>
            <a:r>
              <a:rPr lang="fr-FR" dirty="0" smtClean="0"/>
              <a:t>Mode cache system toujours plutôt pour les serveur.</a:t>
            </a:r>
          </a:p>
          <a:p>
            <a:pPr lvl="1"/>
            <a:endParaRPr lang="fr-FR" dirty="0"/>
          </a:p>
          <a:p>
            <a:r>
              <a:rPr lang="fr-FR" dirty="0" smtClean="0"/>
              <a:t>Les options de mémoire virtuel avancé sont disponible en cliquant sur Modifier comme indiqué sur la diapositive suivante.</a:t>
            </a:r>
            <a:endParaRPr lang="fr-FR" dirty="0"/>
          </a:p>
        </p:txBody>
      </p:sp>
      <p:sp>
        <p:nvSpPr>
          <p:cNvPr id="5" name="ZoneTexte 4"/>
          <p:cNvSpPr txBox="1"/>
          <p:nvPr/>
        </p:nvSpPr>
        <p:spPr>
          <a:xfrm>
            <a:off x="73265" y="951350"/>
            <a:ext cx="3973057" cy="1200329"/>
          </a:xfrm>
          <a:prstGeom prst="rect">
            <a:avLst/>
          </a:prstGeom>
          <a:noFill/>
        </p:spPr>
        <p:txBody>
          <a:bodyPr wrap="square" rtlCol="0">
            <a:spAutoFit/>
          </a:bodyPr>
          <a:lstStyle/>
          <a:p>
            <a:r>
              <a:rPr lang="fr-FR" dirty="0" smtClean="0"/>
              <a:t>Ouvrir propriétés système , onglet Avancé et dans performance sélectionner paramètre puis l’onglet Avancé.</a:t>
            </a:r>
            <a:endParaRPr lang="fr-FR" dirty="0"/>
          </a:p>
        </p:txBody>
      </p:sp>
      <p:pic>
        <p:nvPicPr>
          <p:cNvPr id="6" name="Image 5"/>
          <p:cNvPicPr>
            <a:picLocks noChangeAspect="1"/>
          </p:cNvPicPr>
          <p:nvPr/>
        </p:nvPicPr>
        <p:blipFill>
          <a:blip r:embed="rId2"/>
          <a:stretch>
            <a:fillRect/>
          </a:stretch>
        </p:blipFill>
        <p:spPr>
          <a:xfrm>
            <a:off x="73265" y="1818572"/>
            <a:ext cx="3677163" cy="5039428"/>
          </a:xfrm>
          <a:prstGeom prst="rect">
            <a:avLst/>
          </a:prstGeom>
        </p:spPr>
      </p:pic>
    </p:spTree>
    <p:extLst>
      <p:ext uri="{BB962C8B-B14F-4D97-AF65-F5344CB8AC3E}">
        <p14:creationId xmlns:p14="http://schemas.microsoft.com/office/powerpoint/2010/main" val="1852500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759602"/>
          </a:xfrm>
        </p:spPr>
        <p:txBody>
          <a:bodyPr>
            <a:normAutofit fontScale="90000"/>
          </a:bodyPr>
          <a:lstStyle/>
          <a:p>
            <a:r>
              <a:rPr lang="fr-FR" b="1" dirty="0"/>
              <a:t>Options de performance : </a:t>
            </a:r>
            <a:r>
              <a:rPr lang="fr-FR" dirty="0" smtClean="0"/>
              <a:t>Mémoire virtuel.</a:t>
            </a:r>
            <a:endParaRPr lang="fr-FR" dirty="0"/>
          </a:p>
        </p:txBody>
      </p:sp>
      <p:sp>
        <p:nvSpPr>
          <p:cNvPr id="3" name="Espace réservé du contenu 2"/>
          <p:cNvSpPr>
            <a:spLocks noGrp="1"/>
          </p:cNvSpPr>
          <p:nvPr>
            <p:ph idx="1"/>
          </p:nvPr>
        </p:nvSpPr>
        <p:spPr>
          <a:xfrm>
            <a:off x="7143081" y="1919874"/>
            <a:ext cx="4974778" cy="4464449"/>
          </a:xfrm>
        </p:spPr>
        <p:txBody>
          <a:bodyPr/>
          <a:lstStyle/>
          <a:p>
            <a:r>
              <a:rPr lang="fr-FR" b="1" dirty="0">
                <a:latin typeface="+mj-lt"/>
              </a:rPr>
              <a:t>La "mémoire virtuelle" de Windows est constituée de la RAM augmentée d'un fichier d'échange (fichier de pagination) présent physiquement sur un volume (un disque dur ou SSD), ce qui permet à Windows d'étendre "virtuellement" son espace d'adressage lorsque des besoins s'en font sentir. </a:t>
            </a:r>
            <a:endParaRPr lang="fr-FR" b="1" dirty="0" smtClean="0">
              <a:latin typeface="+mj-lt"/>
            </a:endParaRPr>
          </a:p>
          <a:p>
            <a:r>
              <a:rPr lang="fr-FR" b="1" dirty="0" smtClean="0">
                <a:latin typeface="+mj-lt"/>
              </a:rPr>
              <a:t>Il est en général recommandé de laisser Windows gérer seul ce fichier d ’échange mais vous pouvez forcé l’utilisation d’un volume plus qu’un autre est fixé la taille de celui-ci.</a:t>
            </a:r>
            <a:endParaRPr lang="fr-FR" dirty="0"/>
          </a:p>
        </p:txBody>
      </p:sp>
      <p:pic>
        <p:nvPicPr>
          <p:cNvPr id="4" name="Image 3"/>
          <p:cNvPicPr>
            <a:picLocks noChangeAspect="1"/>
          </p:cNvPicPr>
          <p:nvPr/>
        </p:nvPicPr>
        <p:blipFill>
          <a:blip r:embed="rId2"/>
          <a:stretch>
            <a:fillRect/>
          </a:stretch>
        </p:blipFill>
        <p:spPr>
          <a:xfrm>
            <a:off x="131063" y="1542311"/>
            <a:ext cx="6954220" cy="5058481"/>
          </a:xfrm>
          <a:prstGeom prst="rect">
            <a:avLst/>
          </a:prstGeom>
        </p:spPr>
      </p:pic>
      <p:sp>
        <p:nvSpPr>
          <p:cNvPr id="5" name="ZoneTexte 4"/>
          <p:cNvSpPr txBox="1"/>
          <p:nvPr/>
        </p:nvSpPr>
        <p:spPr>
          <a:xfrm>
            <a:off x="73265" y="951350"/>
            <a:ext cx="7398454" cy="646331"/>
          </a:xfrm>
          <a:prstGeom prst="rect">
            <a:avLst/>
          </a:prstGeom>
          <a:noFill/>
        </p:spPr>
        <p:txBody>
          <a:bodyPr wrap="square" rtlCol="0">
            <a:spAutoFit/>
          </a:bodyPr>
          <a:lstStyle/>
          <a:p>
            <a:r>
              <a:rPr lang="fr-FR" dirty="0" smtClean="0"/>
              <a:t>Ouvrir propriétés système , onglet Avancé et dans performance sélectionner paramètre puis l’onglet Avancé et cliquer sur Mémoire virtuelle</a:t>
            </a:r>
            <a:endParaRPr lang="fr-FR" dirty="0"/>
          </a:p>
        </p:txBody>
      </p:sp>
    </p:spTree>
    <p:extLst>
      <p:ext uri="{BB962C8B-B14F-4D97-AF65-F5344CB8AC3E}">
        <p14:creationId xmlns:p14="http://schemas.microsoft.com/office/powerpoint/2010/main" val="2326733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759602"/>
          </a:xfrm>
        </p:spPr>
        <p:txBody>
          <a:bodyPr>
            <a:normAutofit fontScale="90000"/>
          </a:bodyPr>
          <a:lstStyle/>
          <a:p>
            <a:r>
              <a:rPr lang="fr-FR" b="1" dirty="0"/>
              <a:t>Options de performance : </a:t>
            </a:r>
            <a:r>
              <a:rPr lang="fr-FR" dirty="0" smtClean="0"/>
              <a:t>Mémoire virtuel.</a:t>
            </a:r>
            <a:endParaRPr lang="fr-FR" dirty="0"/>
          </a:p>
        </p:txBody>
      </p:sp>
      <p:sp>
        <p:nvSpPr>
          <p:cNvPr id="3" name="Espace réservé du contenu 2"/>
          <p:cNvSpPr>
            <a:spLocks noGrp="1"/>
          </p:cNvSpPr>
          <p:nvPr>
            <p:ph idx="1"/>
          </p:nvPr>
        </p:nvSpPr>
        <p:spPr>
          <a:xfrm>
            <a:off x="7143081" y="1919874"/>
            <a:ext cx="4974778" cy="4464449"/>
          </a:xfrm>
        </p:spPr>
        <p:txBody>
          <a:bodyPr/>
          <a:lstStyle/>
          <a:p>
            <a:r>
              <a:rPr lang="fr-FR" dirty="0"/>
              <a:t>Paramétrer ou désactiver la Prévention d'Exécution des Données (PED</a:t>
            </a:r>
            <a:r>
              <a:rPr lang="fr-FR" dirty="0" smtClean="0"/>
              <a:t>).</a:t>
            </a:r>
          </a:p>
          <a:p>
            <a:r>
              <a:rPr lang="fr-FR" dirty="0"/>
              <a:t>Depuis le SP2 de Windows XP (Vista inclus), une nouvelle gestion de la mémoire (mode No </a:t>
            </a:r>
            <a:r>
              <a:rPr lang="fr-FR" dirty="0" err="1"/>
              <a:t>eXecute</a:t>
            </a:r>
            <a:r>
              <a:rPr lang="fr-FR" dirty="0"/>
              <a:t>) a été ajoutée, elle permet aux processeurs </a:t>
            </a:r>
            <a:r>
              <a:rPr lang="fr-FR" dirty="0" err="1"/>
              <a:t>Athlon</a:t>
            </a:r>
            <a:r>
              <a:rPr lang="fr-FR" dirty="0"/>
              <a:t> 64 d'AMD de protéger le système contre des attaques par dépassement de mémoire tampon. Mais des applications peuvent être incompatibles avec cette prévention d'exécution des données (Data </a:t>
            </a:r>
            <a:r>
              <a:rPr lang="fr-FR" dirty="0" err="1"/>
              <a:t>Execution</a:t>
            </a:r>
            <a:r>
              <a:rPr lang="fr-FR" dirty="0"/>
              <a:t> </a:t>
            </a:r>
            <a:r>
              <a:rPr lang="fr-FR" dirty="0" err="1"/>
              <a:t>Prevention</a:t>
            </a:r>
            <a:r>
              <a:rPr lang="fr-FR" dirty="0"/>
              <a:t> ou DEP) et ne pas fonctionner correctement. Vous pouvez cependant définir des exceptions et la désactiver pour des applications précises. </a:t>
            </a:r>
          </a:p>
        </p:txBody>
      </p:sp>
      <p:sp>
        <p:nvSpPr>
          <p:cNvPr id="5" name="ZoneTexte 4"/>
          <p:cNvSpPr txBox="1"/>
          <p:nvPr/>
        </p:nvSpPr>
        <p:spPr>
          <a:xfrm>
            <a:off x="73265" y="951350"/>
            <a:ext cx="7398454" cy="646331"/>
          </a:xfrm>
          <a:prstGeom prst="rect">
            <a:avLst/>
          </a:prstGeom>
          <a:noFill/>
        </p:spPr>
        <p:txBody>
          <a:bodyPr wrap="square" rtlCol="0">
            <a:spAutoFit/>
          </a:bodyPr>
          <a:lstStyle/>
          <a:p>
            <a:r>
              <a:rPr lang="fr-FR" dirty="0" smtClean="0"/>
              <a:t>Ouvrir propriétés système , onglet Avancé et dans performance sélectionner paramètre puis </a:t>
            </a:r>
            <a:r>
              <a:rPr lang="fr-FR" dirty="0"/>
              <a:t>l’onglet Prévention de l'exécution des données.</a:t>
            </a:r>
          </a:p>
        </p:txBody>
      </p:sp>
      <p:pic>
        <p:nvPicPr>
          <p:cNvPr id="6" name="Image 5"/>
          <p:cNvPicPr>
            <a:picLocks noChangeAspect="1"/>
          </p:cNvPicPr>
          <p:nvPr/>
        </p:nvPicPr>
        <p:blipFill>
          <a:blip r:embed="rId2"/>
          <a:stretch>
            <a:fillRect/>
          </a:stretch>
        </p:blipFill>
        <p:spPr>
          <a:xfrm>
            <a:off x="73265" y="1828800"/>
            <a:ext cx="7089746" cy="4953614"/>
          </a:xfrm>
          <a:prstGeom prst="rect">
            <a:avLst/>
          </a:prstGeom>
        </p:spPr>
      </p:pic>
    </p:spTree>
    <p:extLst>
      <p:ext uri="{BB962C8B-B14F-4D97-AF65-F5344CB8AC3E}">
        <p14:creationId xmlns:p14="http://schemas.microsoft.com/office/powerpoint/2010/main" val="3675726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Propriété system restauration du system.</a:t>
            </a:r>
            <a:endParaRPr lang="fr-FR" dirty="0"/>
          </a:p>
        </p:txBody>
      </p:sp>
      <p:sp>
        <p:nvSpPr>
          <p:cNvPr id="3" name="Espace réservé du contenu 2"/>
          <p:cNvSpPr>
            <a:spLocks noGrp="1"/>
          </p:cNvSpPr>
          <p:nvPr>
            <p:ph idx="1"/>
          </p:nvPr>
        </p:nvSpPr>
        <p:spPr>
          <a:xfrm>
            <a:off x="5387546" y="1845734"/>
            <a:ext cx="6631459" cy="4023360"/>
          </a:xfrm>
        </p:spPr>
        <p:txBody>
          <a:bodyPr>
            <a:normAutofit fontScale="85000" lnSpcReduction="10000"/>
          </a:bodyPr>
          <a:lstStyle/>
          <a:p>
            <a:endParaRPr lang="fr-FR" dirty="0" smtClean="0"/>
          </a:p>
          <a:p>
            <a:r>
              <a:rPr lang="fr-FR" dirty="0" smtClean="0"/>
              <a:t>Windows </a:t>
            </a:r>
            <a:r>
              <a:rPr lang="fr-FR" dirty="0"/>
              <a:t>XP autorise les points de restauration pour revenir à un état antérieur. </a:t>
            </a:r>
            <a:endParaRPr lang="fr-FR" dirty="0" smtClean="0"/>
          </a:p>
          <a:p>
            <a:r>
              <a:rPr lang="fr-FR" dirty="0" smtClean="0"/>
              <a:t>Vous pouvez indiquer le % et donc espace de disque consacré a cette option (que vous pouvez aussi désactiver pour économiser des performance en cas d’utilisation d’un autre system de restauration ou </a:t>
            </a:r>
            <a:r>
              <a:rPr lang="fr-FR" dirty="0" err="1" smtClean="0"/>
              <a:t>ssd</a:t>
            </a:r>
            <a:r>
              <a:rPr lang="fr-FR" dirty="0" smtClean="0"/>
              <a:t>.</a:t>
            </a:r>
            <a:endParaRPr lang="fr-FR" dirty="0"/>
          </a:p>
          <a:p>
            <a:r>
              <a:rPr lang="fr-FR" dirty="0" smtClean="0"/>
              <a:t>Cette </a:t>
            </a:r>
            <a:r>
              <a:rPr lang="fr-FR" dirty="0"/>
              <a:t>option permet de revenir à une configuration stable. Ce n'est pas une réinstallation du système. Seuls les fichiers modifiés sont restaurés tels qu'ils étaient lors de la création du point de restauration. </a:t>
            </a:r>
          </a:p>
          <a:p>
            <a:r>
              <a:rPr lang="fr-FR" dirty="0"/>
              <a:t>Certains points de restauration sont créés automatiquement (installation ou désinstallation de logiciels) mais vous pouvez en créer d'autres au besoin. </a:t>
            </a:r>
          </a:p>
          <a:p>
            <a:r>
              <a:rPr lang="fr-FR" dirty="0"/>
              <a:t>Toute restauration passera par un redémarrage automatique de Windows. </a:t>
            </a:r>
          </a:p>
        </p:txBody>
      </p:sp>
      <p:pic>
        <p:nvPicPr>
          <p:cNvPr id="4" name="Image 3"/>
          <p:cNvPicPr>
            <a:picLocks noChangeAspect="1"/>
          </p:cNvPicPr>
          <p:nvPr/>
        </p:nvPicPr>
        <p:blipFill>
          <a:blip r:embed="rId2"/>
          <a:stretch>
            <a:fillRect/>
          </a:stretch>
        </p:blipFill>
        <p:spPr>
          <a:xfrm>
            <a:off x="1027245" y="1737360"/>
            <a:ext cx="4239217" cy="4887007"/>
          </a:xfrm>
          <a:prstGeom prst="rect">
            <a:avLst/>
          </a:prstGeom>
        </p:spPr>
      </p:pic>
    </p:spTree>
    <p:extLst>
      <p:ext uri="{BB962C8B-B14F-4D97-AF65-F5344CB8AC3E}">
        <p14:creationId xmlns:p14="http://schemas.microsoft.com/office/powerpoint/2010/main" val="573263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5989" y="286604"/>
            <a:ext cx="12439135" cy="695484"/>
          </a:xfrm>
        </p:spPr>
        <p:txBody>
          <a:bodyPr>
            <a:normAutofit fontScale="90000"/>
          </a:bodyPr>
          <a:lstStyle/>
          <a:p>
            <a:r>
              <a:rPr lang="fr-FR" dirty="0" err="1" smtClean="0"/>
              <a:t>Propriete</a:t>
            </a:r>
            <a:r>
              <a:rPr lang="fr-FR" dirty="0" smtClean="0"/>
              <a:t> système : mises a jour automatique.</a:t>
            </a:r>
            <a:endParaRPr lang="fr-FR" dirty="0"/>
          </a:p>
        </p:txBody>
      </p:sp>
      <p:sp>
        <p:nvSpPr>
          <p:cNvPr id="3" name="Espace réservé du contenu 2"/>
          <p:cNvSpPr>
            <a:spLocks noGrp="1"/>
          </p:cNvSpPr>
          <p:nvPr>
            <p:ph idx="1"/>
          </p:nvPr>
        </p:nvSpPr>
        <p:spPr>
          <a:xfrm>
            <a:off x="4391026" y="1944130"/>
            <a:ext cx="7800974" cy="4609070"/>
          </a:xfrm>
        </p:spPr>
        <p:txBody>
          <a:bodyPr>
            <a:normAutofit fontScale="92500" lnSpcReduction="20000"/>
          </a:bodyPr>
          <a:lstStyle/>
          <a:p>
            <a:r>
              <a:rPr lang="fr-FR" dirty="0"/>
              <a:t>Installation automatique (recommandé) Télécharger automatiquement les mises à jour recommandées pour mon ordinateur et les </a:t>
            </a:r>
            <a:r>
              <a:rPr lang="fr-FR" dirty="0" smtClean="0"/>
              <a:t>installer</a:t>
            </a:r>
            <a:endParaRPr lang="fr-FR" dirty="0"/>
          </a:p>
          <a:p>
            <a:r>
              <a:rPr lang="fr-FR" dirty="0" smtClean="0"/>
              <a:t>Sélectionnez </a:t>
            </a:r>
            <a:r>
              <a:rPr lang="fr-FR" dirty="0"/>
              <a:t>le jour et l'heure auxquels vous souhaitez télécharger et installer les mises à jour planifiées. Vous pouvez planifier l'exécution des mises à jour automatiques à toute heure de la journée. Toutefois, n'oubliez pas que votre ordinateur doit être allumé à l'heure prévue pour que les mises à jour puissent être installées.</a:t>
            </a:r>
          </a:p>
          <a:p>
            <a:r>
              <a:rPr lang="fr-FR" dirty="0" smtClean="0"/>
              <a:t>Télécharger </a:t>
            </a:r>
            <a:r>
              <a:rPr lang="fr-FR" dirty="0"/>
              <a:t>automatiquement les mises à jour et avertir lorsqu'elles sont prêtes à être </a:t>
            </a:r>
            <a:r>
              <a:rPr lang="fr-FR" dirty="0" smtClean="0"/>
              <a:t>installées</a:t>
            </a:r>
            <a:endParaRPr lang="fr-FR" dirty="0"/>
          </a:p>
          <a:p>
            <a:r>
              <a:rPr lang="fr-FR" dirty="0" smtClean="0"/>
              <a:t>Lorsque </a:t>
            </a:r>
            <a:r>
              <a:rPr lang="fr-FR" dirty="0"/>
              <a:t>vous souhaitez installer la mise à jour téléchargée, cliquez sur le message (ou sur l'icône de mise à jour), puis cliquez sur Installer.</a:t>
            </a:r>
          </a:p>
          <a:p>
            <a:r>
              <a:rPr lang="fr-FR" dirty="0"/>
              <a:t>Si vous ne souhaitez pas installer une mise à jour téléchargée, cliquez sur Détails, puis désactivez la case à cocher en regard de cette mise à jour pour la refuser.</a:t>
            </a:r>
          </a:p>
          <a:p>
            <a:r>
              <a:rPr lang="fr-FR" dirty="0"/>
              <a:t>Avertir en cas de nouvelles mises à jour, mais sans les </a:t>
            </a:r>
            <a:r>
              <a:rPr lang="fr-FR" dirty="0" smtClean="0"/>
              <a:t>télécharger</a:t>
            </a:r>
          </a:p>
          <a:p>
            <a:r>
              <a:rPr lang="fr-FR" dirty="0" smtClean="0"/>
              <a:t>Désactiver les mises a jours automatiques</a:t>
            </a:r>
            <a:endParaRPr lang="fr-FR" dirty="0"/>
          </a:p>
        </p:txBody>
      </p:sp>
      <p:pic>
        <p:nvPicPr>
          <p:cNvPr id="4" name="Image 3"/>
          <p:cNvPicPr>
            <a:picLocks noChangeAspect="1"/>
          </p:cNvPicPr>
          <p:nvPr/>
        </p:nvPicPr>
        <p:blipFill>
          <a:blip r:embed="rId2"/>
          <a:stretch>
            <a:fillRect/>
          </a:stretch>
        </p:blipFill>
        <p:spPr>
          <a:xfrm>
            <a:off x="73843" y="1845734"/>
            <a:ext cx="4267796" cy="4887007"/>
          </a:xfrm>
          <a:prstGeom prst="rect">
            <a:avLst/>
          </a:prstGeom>
        </p:spPr>
      </p:pic>
      <p:sp>
        <p:nvSpPr>
          <p:cNvPr id="5" name="Rectangle 4"/>
          <p:cNvSpPr/>
          <p:nvPr/>
        </p:nvSpPr>
        <p:spPr>
          <a:xfrm>
            <a:off x="73843" y="1199403"/>
            <a:ext cx="4349876" cy="646331"/>
          </a:xfrm>
          <a:prstGeom prst="rect">
            <a:avLst/>
          </a:prstGeom>
        </p:spPr>
        <p:txBody>
          <a:bodyPr wrap="square">
            <a:spAutoFit/>
          </a:bodyPr>
          <a:lstStyle/>
          <a:p>
            <a:r>
              <a:rPr lang="fr-FR" dirty="0"/>
              <a:t>Ouvrir propriétés système , onglet </a:t>
            </a:r>
            <a:r>
              <a:rPr lang="fr-FR" dirty="0" smtClean="0"/>
              <a:t>Mises a jour automatique</a:t>
            </a:r>
            <a:endParaRPr lang="fr-FR" dirty="0"/>
          </a:p>
        </p:txBody>
      </p:sp>
    </p:spTree>
    <p:extLst>
      <p:ext uri="{BB962C8B-B14F-4D97-AF65-F5344CB8AC3E}">
        <p14:creationId xmlns:p14="http://schemas.microsoft.com/office/powerpoint/2010/main" val="1639633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8855"/>
            <a:ext cx="12002530" cy="634313"/>
          </a:xfrm>
        </p:spPr>
        <p:txBody>
          <a:bodyPr>
            <a:normAutofit fontScale="90000"/>
          </a:bodyPr>
          <a:lstStyle/>
          <a:p>
            <a:r>
              <a:rPr lang="fr-FR" dirty="0" smtClean="0"/>
              <a:t>Propriétés système : Utilisation a distance.</a:t>
            </a:r>
            <a:endParaRPr lang="fr-FR" dirty="0"/>
          </a:p>
        </p:txBody>
      </p:sp>
      <p:sp>
        <p:nvSpPr>
          <p:cNvPr id="3" name="Espace réservé du contenu 2"/>
          <p:cNvSpPr>
            <a:spLocks noGrp="1"/>
          </p:cNvSpPr>
          <p:nvPr>
            <p:ph idx="1"/>
          </p:nvPr>
        </p:nvSpPr>
        <p:spPr>
          <a:xfrm>
            <a:off x="7864870" y="2594919"/>
            <a:ext cx="4137659" cy="3254358"/>
          </a:xfrm>
        </p:spPr>
        <p:txBody>
          <a:bodyPr/>
          <a:lstStyle/>
          <a:p>
            <a:r>
              <a:rPr lang="fr-FR" dirty="0" smtClean="0"/>
              <a:t>Sélectionnez </a:t>
            </a:r>
            <a:r>
              <a:rPr lang="fr-FR" dirty="0"/>
              <a:t>l'onglet Utilisation à distance et cochez Autoriser les utilisateurs à se connecter à distance à cet ordinateur</a:t>
            </a:r>
            <a:r>
              <a:rPr lang="fr-FR" dirty="0" smtClean="0"/>
              <a:t>.</a:t>
            </a:r>
          </a:p>
          <a:p>
            <a:r>
              <a:rPr lang="fr-FR" dirty="0" smtClean="0"/>
              <a:t>Par default l’utilisateur principal sera ajouté vous pouvez en ajouter d’autres comme indiqué dans la diapositive suivante en cliquent sur « Ajouter… »</a:t>
            </a:r>
            <a:endParaRPr lang="fr-FR" dirty="0"/>
          </a:p>
        </p:txBody>
      </p:sp>
      <p:pic>
        <p:nvPicPr>
          <p:cNvPr id="4" name="Image 3"/>
          <p:cNvPicPr>
            <a:picLocks noChangeAspect="1"/>
          </p:cNvPicPr>
          <p:nvPr/>
        </p:nvPicPr>
        <p:blipFill>
          <a:blip r:embed="rId2"/>
          <a:stretch>
            <a:fillRect/>
          </a:stretch>
        </p:blipFill>
        <p:spPr>
          <a:xfrm>
            <a:off x="258553" y="1845734"/>
            <a:ext cx="7544853" cy="4820323"/>
          </a:xfrm>
          <a:prstGeom prst="rect">
            <a:avLst/>
          </a:prstGeom>
        </p:spPr>
      </p:pic>
      <p:sp>
        <p:nvSpPr>
          <p:cNvPr id="7" name="Rectangle 6"/>
          <p:cNvSpPr/>
          <p:nvPr/>
        </p:nvSpPr>
        <p:spPr>
          <a:xfrm>
            <a:off x="106678" y="691572"/>
            <a:ext cx="11895851" cy="1200329"/>
          </a:xfrm>
          <a:prstGeom prst="rect">
            <a:avLst/>
          </a:prstGeom>
        </p:spPr>
        <p:txBody>
          <a:bodyPr wrap="square">
            <a:spAutoFit/>
          </a:bodyPr>
          <a:lstStyle/>
          <a:p>
            <a:r>
              <a:rPr lang="fr-FR" dirty="0">
                <a:solidFill>
                  <a:srgbClr val="3A3A3A"/>
                </a:solidFill>
                <a:latin typeface="Arial" panose="020B0604020202020204" pitchFamily="34" charset="0"/>
              </a:rPr>
              <a:t>La fonctionnalité </a:t>
            </a:r>
            <a:r>
              <a:rPr lang="fr-FR" b="1" dirty="0">
                <a:solidFill>
                  <a:srgbClr val="3A3A3A"/>
                </a:solidFill>
                <a:latin typeface="Arial" panose="020B0604020202020204" pitchFamily="34" charset="0"/>
              </a:rPr>
              <a:t>Bureau à distance</a:t>
            </a:r>
            <a:r>
              <a:rPr lang="fr-FR" dirty="0">
                <a:solidFill>
                  <a:srgbClr val="3A3A3A"/>
                </a:solidFill>
                <a:latin typeface="Arial" panose="020B0604020202020204" pitchFamily="34" charset="0"/>
              </a:rPr>
              <a:t> sous Windows permet d'accéder à une session Windows en cours sur votre ordinateur à partir d'un autre ordinateur. Cela signifie que vous pouvez par exemple, l'utiliser pour vous connecter à l'ordinateur de votre travail depuis votre domicile et accéder à toutes les applications, à tous les fichiers et à toutes les ressources réseau, comme si vous vous trouviez à votre bureau.</a:t>
            </a:r>
            <a:endParaRPr lang="fr-FR" dirty="0"/>
          </a:p>
        </p:txBody>
      </p:sp>
      <p:sp>
        <p:nvSpPr>
          <p:cNvPr id="10" name="Ellipse 9"/>
          <p:cNvSpPr/>
          <p:nvPr/>
        </p:nvSpPr>
        <p:spPr>
          <a:xfrm>
            <a:off x="258552" y="3956570"/>
            <a:ext cx="3712085"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2391338" y="4831392"/>
            <a:ext cx="1859385"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312187" y="4740775"/>
            <a:ext cx="804942"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57200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757" y="113259"/>
            <a:ext cx="11920151" cy="1169030"/>
          </a:xfrm>
        </p:spPr>
        <p:txBody>
          <a:bodyPr>
            <a:normAutofit fontScale="90000"/>
          </a:bodyPr>
          <a:lstStyle/>
          <a:p>
            <a:r>
              <a:rPr lang="fr-FR" dirty="0"/>
              <a:t>Propriétés système : Utilisation a distance</a:t>
            </a:r>
            <a:r>
              <a:rPr lang="fr-FR" dirty="0" smtClean="0"/>
              <a:t>.</a:t>
            </a:r>
            <a:br>
              <a:rPr lang="fr-FR" dirty="0" smtClean="0"/>
            </a:br>
            <a:r>
              <a:rPr lang="fr-FR" dirty="0" smtClean="0"/>
              <a:t>Autoriser un utilisateur supplémentaire.</a:t>
            </a:r>
            <a:endParaRPr lang="fr-FR" dirty="0"/>
          </a:p>
        </p:txBody>
      </p:sp>
      <p:pic>
        <p:nvPicPr>
          <p:cNvPr id="15" name="Espace réservé du contenu 14"/>
          <p:cNvPicPr>
            <a:picLocks noGrp="1" noChangeAspect="1"/>
          </p:cNvPicPr>
          <p:nvPr>
            <p:ph idx="1"/>
          </p:nvPr>
        </p:nvPicPr>
        <p:blipFill>
          <a:blip r:embed="rId2"/>
          <a:stretch>
            <a:fillRect/>
          </a:stretch>
        </p:blipFill>
        <p:spPr>
          <a:xfrm>
            <a:off x="4014534" y="2599319"/>
            <a:ext cx="3629532" cy="3038899"/>
          </a:xfrm>
          <a:prstGeom prst="rect">
            <a:avLst/>
          </a:prstGeom>
        </p:spPr>
      </p:pic>
      <p:pic>
        <p:nvPicPr>
          <p:cNvPr id="4" name="Image 3"/>
          <p:cNvPicPr>
            <a:picLocks noChangeAspect="1"/>
          </p:cNvPicPr>
          <p:nvPr/>
        </p:nvPicPr>
        <p:blipFill>
          <a:blip r:embed="rId3"/>
          <a:stretch>
            <a:fillRect/>
          </a:stretch>
        </p:blipFill>
        <p:spPr>
          <a:xfrm>
            <a:off x="101249" y="1845734"/>
            <a:ext cx="3104729" cy="1696536"/>
          </a:xfrm>
          <a:prstGeom prst="rect">
            <a:avLst/>
          </a:prstGeom>
        </p:spPr>
      </p:pic>
      <p:pic>
        <p:nvPicPr>
          <p:cNvPr id="5" name="Image 4"/>
          <p:cNvPicPr>
            <a:picLocks noChangeAspect="1"/>
          </p:cNvPicPr>
          <p:nvPr/>
        </p:nvPicPr>
        <p:blipFill>
          <a:blip r:embed="rId4"/>
          <a:stretch>
            <a:fillRect/>
          </a:stretch>
        </p:blipFill>
        <p:spPr>
          <a:xfrm>
            <a:off x="3253840" y="1466098"/>
            <a:ext cx="5344271" cy="5391902"/>
          </a:xfrm>
          <a:prstGeom prst="rect">
            <a:avLst/>
          </a:prstGeom>
        </p:spPr>
      </p:pic>
      <p:sp>
        <p:nvSpPr>
          <p:cNvPr id="6" name="Ellipse 5"/>
          <p:cNvSpPr/>
          <p:nvPr/>
        </p:nvSpPr>
        <p:spPr>
          <a:xfrm>
            <a:off x="101249" y="3218231"/>
            <a:ext cx="829627"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7520827" y="3238650"/>
            <a:ext cx="1125146"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p:cNvSpPr/>
          <p:nvPr/>
        </p:nvSpPr>
        <p:spPr>
          <a:xfrm>
            <a:off x="3315254" y="5151357"/>
            <a:ext cx="1123422"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6700673" y="4682012"/>
            <a:ext cx="829627"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30711" y="2949146"/>
            <a:ext cx="370702" cy="369332"/>
          </a:xfrm>
          <a:prstGeom prst="rect">
            <a:avLst/>
          </a:prstGeom>
          <a:noFill/>
        </p:spPr>
        <p:txBody>
          <a:bodyPr wrap="square" rtlCol="0">
            <a:spAutoFit/>
          </a:bodyPr>
          <a:lstStyle/>
          <a:p>
            <a:r>
              <a:rPr lang="fr-FR" dirty="0" smtClean="0"/>
              <a:t>1</a:t>
            </a:r>
            <a:endParaRPr lang="fr-FR" dirty="0"/>
          </a:p>
        </p:txBody>
      </p:sp>
      <p:sp>
        <p:nvSpPr>
          <p:cNvPr id="11" name="ZoneTexte 10"/>
          <p:cNvSpPr txBox="1"/>
          <p:nvPr/>
        </p:nvSpPr>
        <p:spPr>
          <a:xfrm>
            <a:off x="7625316" y="3009547"/>
            <a:ext cx="370702" cy="369332"/>
          </a:xfrm>
          <a:prstGeom prst="rect">
            <a:avLst/>
          </a:prstGeom>
          <a:noFill/>
        </p:spPr>
        <p:txBody>
          <a:bodyPr wrap="square" rtlCol="0">
            <a:spAutoFit/>
          </a:bodyPr>
          <a:lstStyle/>
          <a:p>
            <a:r>
              <a:rPr lang="fr-FR" dirty="0" smtClean="0"/>
              <a:t>2</a:t>
            </a:r>
            <a:endParaRPr lang="fr-FR" dirty="0"/>
          </a:p>
        </p:txBody>
      </p:sp>
      <p:sp>
        <p:nvSpPr>
          <p:cNvPr id="12" name="ZoneTexte 11"/>
          <p:cNvSpPr txBox="1"/>
          <p:nvPr/>
        </p:nvSpPr>
        <p:spPr>
          <a:xfrm>
            <a:off x="3829183" y="4844031"/>
            <a:ext cx="370702" cy="369332"/>
          </a:xfrm>
          <a:prstGeom prst="rect">
            <a:avLst/>
          </a:prstGeom>
          <a:noFill/>
        </p:spPr>
        <p:txBody>
          <a:bodyPr wrap="square" rtlCol="0">
            <a:spAutoFit/>
          </a:bodyPr>
          <a:lstStyle/>
          <a:p>
            <a:r>
              <a:rPr lang="fr-FR" dirty="0"/>
              <a:t>3</a:t>
            </a:r>
            <a:endParaRPr lang="fr-FR" dirty="0"/>
          </a:p>
        </p:txBody>
      </p:sp>
      <p:sp>
        <p:nvSpPr>
          <p:cNvPr id="13" name="ZoneTexte 12"/>
          <p:cNvSpPr txBox="1"/>
          <p:nvPr/>
        </p:nvSpPr>
        <p:spPr>
          <a:xfrm>
            <a:off x="7095202" y="4328592"/>
            <a:ext cx="370702" cy="369332"/>
          </a:xfrm>
          <a:prstGeom prst="rect">
            <a:avLst/>
          </a:prstGeom>
          <a:noFill/>
        </p:spPr>
        <p:txBody>
          <a:bodyPr wrap="square" rtlCol="0">
            <a:spAutoFit/>
          </a:bodyPr>
          <a:lstStyle/>
          <a:p>
            <a:r>
              <a:rPr lang="fr-FR" dirty="0"/>
              <a:t>4</a:t>
            </a:r>
            <a:endParaRPr lang="fr-FR" dirty="0"/>
          </a:p>
        </p:txBody>
      </p:sp>
      <p:pic>
        <p:nvPicPr>
          <p:cNvPr id="14" name="Image 13"/>
          <p:cNvPicPr>
            <a:picLocks noChangeAspect="1"/>
          </p:cNvPicPr>
          <p:nvPr/>
        </p:nvPicPr>
        <p:blipFill>
          <a:blip r:embed="rId5"/>
          <a:stretch>
            <a:fillRect/>
          </a:stretch>
        </p:blipFill>
        <p:spPr>
          <a:xfrm>
            <a:off x="9105669" y="1507931"/>
            <a:ext cx="3080670" cy="1670645"/>
          </a:xfrm>
          <a:prstGeom prst="rect">
            <a:avLst/>
          </a:prstGeom>
        </p:spPr>
      </p:pic>
      <p:pic>
        <p:nvPicPr>
          <p:cNvPr id="16" name="Image 15"/>
          <p:cNvPicPr>
            <a:picLocks noChangeAspect="1"/>
          </p:cNvPicPr>
          <p:nvPr/>
        </p:nvPicPr>
        <p:blipFill>
          <a:blip r:embed="rId2"/>
          <a:stretch>
            <a:fillRect/>
          </a:stretch>
        </p:blipFill>
        <p:spPr>
          <a:xfrm>
            <a:off x="8931496" y="3799102"/>
            <a:ext cx="3230151" cy="2704509"/>
          </a:xfrm>
          <a:prstGeom prst="rect">
            <a:avLst/>
          </a:prstGeom>
        </p:spPr>
      </p:pic>
      <p:sp>
        <p:nvSpPr>
          <p:cNvPr id="17" name="Ellipse 16"/>
          <p:cNvSpPr/>
          <p:nvPr/>
        </p:nvSpPr>
        <p:spPr>
          <a:xfrm>
            <a:off x="10921074" y="2870174"/>
            <a:ext cx="685725"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10824043" y="6234633"/>
            <a:ext cx="1123422"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droite 18"/>
          <p:cNvSpPr/>
          <p:nvPr/>
        </p:nvSpPr>
        <p:spPr>
          <a:xfrm>
            <a:off x="2965622" y="2949146"/>
            <a:ext cx="634313"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a:off x="8557437" y="2188787"/>
            <a:ext cx="634313"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rot="5400000">
            <a:off x="10024377" y="3133812"/>
            <a:ext cx="634313"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948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Démarrage sur le CDROM :</a:t>
            </a:r>
            <a:endParaRPr lang="fr-FR" dirty="0"/>
          </a:p>
        </p:txBody>
      </p:sp>
      <p:sp>
        <p:nvSpPr>
          <p:cNvPr id="3" name="Espace réservé du contenu 2"/>
          <p:cNvSpPr>
            <a:spLocks noGrp="1"/>
          </p:cNvSpPr>
          <p:nvPr>
            <p:ph idx="1"/>
          </p:nvPr>
        </p:nvSpPr>
        <p:spPr>
          <a:xfrm>
            <a:off x="98854" y="1622854"/>
            <a:ext cx="4917989" cy="5099221"/>
          </a:xfrm>
        </p:spPr>
        <p:txBody>
          <a:bodyPr/>
          <a:lstStyle/>
          <a:p>
            <a:r>
              <a:rPr lang="fr-FR" dirty="0" smtClean="0"/>
              <a:t>Inséré le CDROM d’installation.</a:t>
            </a:r>
          </a:p>
          <a:p>
            <a:r>
              <a:rPr lang="fr-FR" dirty="0" smtClean="0"/>
              <a:t>Démarrer sur celui-ci en appuient sur une touche quand celui-ci nous le demande.</a:t>
            </a:r>
          </a:p>
          <a:p>
            <a:r>
              <a:rPr lang="fr-FR" dirty="0" smtClean="0"/>
              <a:t>Vous arrivez sur ce première écran de chargement :</a:t>
            </a:r>
          </a:p>
        </p:txBody>
      </p:sp>
      <p:pic>
        <p:nvPicPr>
          <p:cNvPr id="4" name="Image 3"/>
          <p:cNvPicPr>
            <a:picLocks noChangeAspect="1"/>
          </p:cNvPicPr>
          <p:nvPr/>
        </p:nvPicPr>
        <p:blipFill>
          <a:blip r:embed="rId2"/>
          <a:stretch>
            <a:fillRect/>
          </a:stretch>
        </p:blipFill>
        <p:spPr>
          <a:xfrm>
            <a:off x="5094872" y="1622854"/>
            <a:ext cx="6842182" cy="5163709"/>
          </a:xfrm>
          <a:prstGeom prst="rect">
            <a:avLst/>
          </a:prstGeom>
        </p:spPr>
      </p:pic>
    </p:spTree>
    <p:extLst>
      <p:ext uri="{BB962C8B-B14F-4D97-AF65-F5344CB8AC3E}">
        <p14:creationId xmlns:p14="http://schemas.microsoft.com/office/powerpoint/2010/main" val="22464163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8426" y="18644"/>
            <a:ext cx="10058400" cy="660748"/>
          </a:xfrm>
        </p:spPr>
        <p:txBody>
          <a:bodyPr>
            <a:normAutofit fontScale="90000"/>
          </a:bodyPr>
          <a:lstStyle/>
          <a:p>
            <a:r>
              <a:rPr lang="fr-FR" dirty="0" smtClean="0"/>
              <a:t>Connection a un bureau a distance.</a:t>
            </a:r>
            <a:endParaRPr lang="fr-FR" dirty="0"/>
          </a:p>
        </p:txBody>
      </p:sp>
      <p:pic>
        <p:nvPicPr>
          <p:cNvPr id="4" name="Image 3"/>
          <p:cNvPicPr>
            <a:picLocks noChangeAspect="1"/>
          </p:cNvPicPr>
          <p:nvPr/>
        </p:nvPicPr>
        <p:blipFill>
          <a:blip r:embed="rId2"/>
          <a:stretch>
            <a:fillRect/>
          </a:stretch>
        </p:blipFill>
        <p:spPr>
          <a:xfrm>
            <a:off x="544521" y="1597225"/>
            <a:ext cx="3419952" cy="1705213"/>
          </a:xfrm>
          <a:prstGeom prst="rect">
            <a:avLst/>
          </a:prstGeom>
        </p:spPr>
      </p:pic>
      <p:sp>
        <p:nvSpPr>
          <p:cNvPr id="5" name="ZoneTexte 4"/>
          <p:cNvSpPr txBox="1"/>
          <p:nvPr/>
        </p:nvSpPr>
        <p:spPr>
          <a:xfrm>
            <a:off x="307697" y="950894"/>
            <a:ext cx="3893600" cy="646331"/>
          </a:xfrm>
          <a:prstGeom prst="rect">
            <a:avLst/>
          </a:prstGeom>
          <a:noFill/>
        </p:spPr>
        <p:txBody>
          <a:bodyPr wrap="square" rtlCol="0">
            <a:spAutoFit/>
          </a:bodyPr>
          <a:lstStyle/>
          <a:p>
            <a:r>
              <a:rPr lang="fr-FR" dirty="0" smtClean="0"/>
              <a:t>Ouvrir console exécuter : touche « Windows »+  « R » et taper « </a:t>
            </a:r>
            <a:r>
              <a:rPr lang="fr-FR" dirty="0" err="1" smtClean="0"/>
              <a:t>mstsc</a:t>
            </a:r>
            <a:r>
              <a:rPr lang="fr-FR" dirty="0" smtClean="0"/>
              <a:t> »</a:t>
            </a:r>
            <a:endParaRPr lang="fr-FR" dirty="0"/>
          </a:p>
        </p:txBody>
      </p:sp>
      <p:sp>
        <p:nvSpPr>
          <p:cNvPr id="6" name="ZoneTexte 5"/>
          <p:cNvSpPr txBox="1"/>
          <p:nvPr/>
        </p:nvSpPr>
        <p:spPr>
          <a:xfrm>
            <a:off x="4669633" y="1412559"/>
            <a:ext cx="1014476" cy="369332"/>
          </a:xfrm>
          <a:prstGeom prst="rect">
            <a:avLst/>
          </a:prstGeom>
          <a:noFill/>
        </p:spPr>
        <p:txBody>
          <a:bodyPr wrap="square" rtlCol="0">
            <a:spAutoFit/>
          </a:bodyPr>
          <a:lstStyle/>
          <a:p>
            <a:r>
              <a:rPr lang="fr-FR" dirty="0" smtClean="0"/>
              <a:t>OU</a:t>
            </a:r>
            <a:endParaRPr lang="fr-FR" dirty="0"/>
          </a:p>
        </p:txBody>
      </p:sp>
      <p:pic>
        <p:nvPicPr>
          <p:cNvPr id="7" name="Image 6"/>
          <p:cNvPicPr>
            <a:picLocks noChangeAspect="1"/>
          </p:cNvPicPr>
          <p:nvPr/>
        </p:nvPicPr>
        <p:blipFill>
          <a:blip r:embed="rId3"/>
          <a:stretch>
            <a:fillRect/>
          </a:stretch>
        </p:blipFill>
        <p:spPr>
          <a:xfrm>
            <a:off x="6027626" y="855275"/>
            <a:ext cx="4783668" cy="3189112"/>
          </a:xfrm>
          <a:prstGeom prst="rect">
            <a:avLst/>
          </a:prstGeom>
        </p:spPr>
      </p:pic>
      <p:sp>
        <p:nvSpPr>
          <p:cNvPr id="8" name="Ellipse 7"/>
          <p:cNvSpPr/>
          <p:nvPr/>
        </p:nvSpPr>
        <p:spPr>
          <a:xfrm>
            <a:off x="9072254" y="2806339"/>
            <a:ext cx="1447465" cy="32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rot="3530065">
            <a:off x="2706078" y="3545212"/>
            <a:ext cx="1369426" cy="700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rot="8650717">
            <a:off x="7519921" y="3602162"/>
            <a:ext cx="2076407" cy="631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4"/>
          <a:stretch>
            <a:fillRect/>
          </a:stretch>
        </p:blipFill>
        <p:spPr>
          <a:xfrm>
            <a:off x="3714608" y="4504996"/>
            <a:ext cx="3934374" cy="2362530"/>
          </a:xfrm>
          <a:prstGeom prst="rect">
            <a:avLst/>
          </a:prstGeom>
        </p:spPr>
      </p:pic>
      <p:sp>
        <p:nvSpPr>
          <p:cNvPr id="13" name="ZoneTexte 12"/>
          <p:cNvSpPr txBox="1"/>
          <p:nvPr/>
        </p:nvSpPr>
        <p:spPr>
          <a:xfrm>
            <a:off x="7809471" y="5279449"/>
            <a:ext cx="3805881" cy="1200329"/>
          </a:xfrm>
          <a:prstGeom prst="rect">
            <a:avLst/>
          </a:prstGeom>
          <a:noFill/>
        </p:spPr>
        <p:txBody>
          <a:bodyPr wrap="square" rtlCol="0">
            <a:spAutoFit/>
          </a:bodyPr>
          <a:lstStyle/>
          <a:p>
            <a:r>
              <a:rPr lang="fr-FR" dirty="0" smtClean="0"/>
              <a:t>Indiquer </a:t>
            </a:r>
            <a:r>
              <a:rPr lang="fr-FR" dirty="0" err="1" smtClean="0"/>
              <a:t>l’ip</a:t>
            </a:r>
            <a:r>
              <a:rPr lang="fr-FR" dirty="0" smtClean="0"/>
              <a:t> de la machine distant et valider ou utiliser configuration avancé comme indiqué dans les diapositives suivantes en cliquent sur Options &gt;&gt;.</a:t>
            </a:r>
            <a:endParaRPr lang="fr-FR" dirty="0"/>
          </a:p>
        </p:txBody>
      </p:sp>
    </p:spTree>
    <p:extLst>
      <p:ext uri="{BB962C8B-B14F-4D97-AF65-F5344CB8AC3E}">
        <p14:creationId xmlns:p14="http://schemas.microsoft.com/office/powerpoint/2010/main" val="3937164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4350" y="1991380"/>
            <a:ext cx="3848637" cy="3562847"/>
          </a:xfrm>
          <a:prstGeom prst="rect">
            <a:avLst/>
          </a:prstGeom>
        </p:spPr>
      </p:pic>
      <p:sp>
        <p:nvSpPr>
          <p:cNvPr id="5" name="Titre 4"/>
          <p:cNvSpPr>
            <a:spLocks noGrp="1"/>
          </p:cNvSpPr>
          <p:nvPr>
            <p:ph type="title"/>
          </p:nvPr>
        </p:nvSpPr>
        <p:spPr>
          <a:xfrm>
            <a:off x="1164870" y="286603"/>
            <a:ext cx="9990810" cy="726651"/>
          </a:xfrm>
        </p:spPr>
        <p:txBody>
          <a:bodyPr/>
          <a:lstStyle/>
          <a:p>
            <a:r>
              <a:rPr lang="fr-FR" dirty="0"/>
              <a:t>Connection a un bureau a distance.</a:t>
            </a:r>
          </a:p>
        </p:txBody>
      </p:sp>
      <p:pic>
        <p:nvPicPr>
          <p:cNvPr id="6" name="Image 5"/>
          <p:cNvPicPr>
            <a:picLocks noChangeAspect="1"/>
          </p:cNvPicPr>
          <p:nvPr/>
        </p:nvPicPr>
        <p:blipFill>
          <a:blip r:embed="rId3"/>
          <a:stretch>
            <a:fillRect/>
          </a:stretch>
        </p:blipFill>
        <p:spPr>
          <a:xfrm>
            <a:off x="4491668" y="2410475"/>
            <a:ext cx="3867690" cy="3534268"/>
          </a:xfrm>
          <a:prstGeom prst="rect">
            <a:avLst/>
          </a:prstGeom>
        </p:spPr>
      </p:pic>
      <p:sp>
        <p:nvSpPr>
          <p:cNvPr id="7" name="ZoneTexte 6"/>
          <p:cNvSpPr txBox="1"/>
          <p:nvPr/>
        </p:nvSpPr>
        <p:spPr>
          <a:xfrm>
            <a:off x="0" y="886874"/>
            <a:ext cx="9358184" cy="923330"/>
          </a:xfrm>
          <a:prstGeom prst="rect">
            <a:avLst/>
          </a:prstGeom>
          <a:noFill/>
        </p:spPr>
        <p:txBody>
          <a:bodyPr wrap="square" rtlCol="0">
            <a:spAutoFit/>
          </a:bodyPr>
          <a:lstStyle/>
          <a:p>
            <a:r>
              <a:rPr lang="fr-FR" dirty="0" smtClean="0"/>
              <a:t>L’onglet </a:t>
            </a:r>
            <a:r>
              <a:rPr lang="fr-FR" dirty="0" err="1" smtClean="0"/>
              <a:t>généal</a:t>
            </a:r>
            <a:r>
              <a:rPr lang="fr-FR" dirty="0" smtClean="0"/>
              <a:t> permet deux chose indiquer l’adresse du serveur (</a:t>
            </a:r>
            <a:r>
              <a:rPr lang="fr-FR" dirty="0" err="1" smtClean="0"/>
              <a:t>ip</a:t>
            </a:r>
            <a:r>
              <a:rPr lang="fr-FR" dirty="0" smtClean="0"/>
              <a:t> ou nom de machine), de prérentrée le nom d’utilisateur et savoir si l’on autorise l’enregistre le mots de passe ou non.</a:t>
            </a:r>
          </a:p>
          <a:p>
            <a:r>
              <a:rPr lang="fr-FR" dirty="0" smtClean="0"/>
              <a:t>La fonction </a:t>
            </a:r>
            <a:r>
              <a:rPr lang="fr-FR" b="1" dirty="0" smtClean="0"/>
              <a:t>enregistrer sous permet de sauvegarder une configuration pour créer un raccourci.</a:t>
            </a:r>
          </a:p>
        </p:txBody>
      </p:sp>
      <p:sp>
        <p:nvSpPr>
          <p:cNvPr id="8" name="ZoneTexte 7"/>
          <p:cNvSpPr txBox="1"/>
          <p:nvPr/>
        </p:nvSpPr>
        <p:spPr>
          <a:xfrm>
            <a:off x="8493210" y="3229233"/>
            <a:ext cx="3484605" cy="1754326"/>
          </a:xfrm>
          <a:prstGeom prst="rect">
            <a:avLst/>
          </a:prstGeom>
          <a:noFill/>
        </p:spPr>
        <p:txBody>
          <a:bodyPr wrap="square" rtlCol="0">
            <a:spAutoFit/>
          </a:bodyPr>
          <a:lstStyle/>
          <a:p>
            <a:r>
              <a:rPr lang="fr-FR" dirty="0" smtClean="0"/>
              <a:t>L’onglet Affichage permet de régler les paramètres de résolution et couleurs. Plus la résolution et nombre de couleur sont élevé plus la qualité est belle mais plus cela nécessite de bande passante.</a:t>
            </a:r>
            <a:endParaRPr lang="fr-FR" dirty="0"/>
          </a:p>
        </p:txBody>
      </p:sp>
    </p:spTree>
    <p:extLst>
      <p:ext uri="{BB962C8B-B14F-4D97-AF65-F5344CB8AC3E}">
        <p14:creationId xmlns:p14="http://schemas.microsoft.com/office/powerpoint/2010/main" val="2662391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64870" y="286603"/>
            <a:ext cx="9990810" cy="726651"/>
          </a:xfrm>
        </p:spPr>
        <p:txBody>
          <a:bodyPr/>
          <a:lstStyle/>
          <a:p>
            <a:r>
              <a:rPr lang="fr-FR" dirty="0"/>
              <a:t>Connection a un bureau a distance.</a:t>
            </a:r>
          </a:p>
        </p:txBody>
      </p:sp>
      <p:pic>
        <p:nvPicPr>
          <p:cNvPr id="3" name="Image 2"/>
          <p:cNvPicPr>
            <a:picLocks noChangeAspect="1"/>
          </p:cNvPicPr>
          <p:nvPr/>
        </p:nvPicPr>
        <p:blipFill>
          <a:blip r:embed="rId2"/>
          <a:stretch>
            <a:fillRect/>
          </a:stretch>
        </p:blipFill>
        <p:spPr>
          <a:xfrm>
            <a:off x="2333258" y="3304679"/>
            <a:ext cx="7097115" cy="3553321"/>
          </a:xfrm>
          <a:prstGeom prst="rect">
            <a:avLst/>
          </a:prstGeom>
        </p:spPr>
      </p:pic>
      <p:sp>
        <p:nvSpPr>
          <p:cNvPr id="4" name="ZoneTexte 3"/>
          <p:cNvSpPr txBox="1"/>
          <p:nvPr/>
        </p:nvSpPr>
        <p:spPr>
          <a:xfrm>
            <a:off x="1227438" y="1837038"/>
            <a:ext cx="10206681" cy="1200329"/>
          </a:xfrm>
          <a:prstGeom prst="rect">
            <a:avLst/>
          </a:prstGeom>
          <a:noFill/>
        </p:spPr>
        <p:txBody>
          <a:bodyPr wrap="square" rtlCol="0">
            <a:spAutoFit/>
          </a:bodyPr>
          <a:lstStyle/>
          <a:p>
            <a:r>
              <a:rPr lang="fr-FR" dirty="0" smtClean="0"/>
              <a:t>Gestion des ressources local. Permet de dans la sessions bureau a distance des périphériques branché localement sur votre ordinateur client.</a:t>
            </a:r>
          </a:p>
          <a:p>
            <a:r>
              <a:rPr lang="fr-FR" dirty="0" smtClean="0"/>
              <a:t>Ceci concerne aussi bien les imprimantes, presse papier, lecteur et autres périphériques plug and </a:t>
            </a:r>
            <a:r>
              <a:rPr lang="fr-FR" dirty="0" err="1" smtClean="0"/>
              <a:t>play</a:t>
            </a:r>
            <a:r>
              <a:rPr lang="fr-FR" dirty="0" smtClean="0"/>
              <a:t> (lecteur carte a puce, </a:t>
            </a:r>
            <a:r>
              <a:rPr lang="fr-FR" dirty="0" err="1" smtClean="0"/>
              <a:t>dongle</a:t>
            </a:r>
            <a:r>
              <a:rPr lang="fr-FR" dirty="0" smtClean="0"/>
              <a:t> certificats…)</a:t>
            </a:r>
            <a:endParaRPr lang="fr-FR" dirty="0"/>
          </a:p>
        </p:txBody>
      </p:sp>
    </p:spTree>
    <p:extLst>
      <p:ext uri="{BB962C8B-B14F-4D97-AF65-F5344CB8AC3E}">
        <p14:creationId xmlns:p14="http://schemas.microsoft.com/office/powerpoint/2010/main" val="744383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742303"/>
          </a:xfrm>
        </p:spPr>
        <p:txBody>
          <a:bodyPr/>
          <a:lstStyle/>
          <a:p>
            <a:r>
              <a:rPr lang="fr-FR" dirty="0"/>
              <a:t>Connection a un bureau a distance.</a:t>
            </a:r>
          </a:p>
        </p:txBody>
      </p:sp>
      <p:sp>
        <p:nvSpPr>
          <p:cNvPr id="3" name="Espace réservé du contenu 2"/>
          <p:cNvSpPr>
            <a:spLocks noGrp="1"/>
          </p:cNvSpPr>
          <p:nvPr>
            <p:ph idx="1"/>
          </p:nvPr>
        </p:nvSpPr>
        <p:spPr>
          <a:xfrm>
            <a:off x="4178344" y="2225578"/>
            <a:ext cx="3896269" cy="926076"/>
          </a:xfrm>
        </p:spPr>
        <p:txBody>
          <a:bodyPr/>
          <a:lstStyle/>
          <a:p>
            <a:pPr algn="ctr"/>
            <a:r>
              <a:rPr lang="fr-FR" dirty="0" smtClean="0"/>
              <a:t>Gestion des performance (bande passante utilisé en fonction des effet visuelles.</a:t>
            </a:r>
            <a:endParaRPr lang="fr-FR" dirty="0"/>
          </a:p>
        </p:txBody>
      </p:sp>
      <p:pic>
        <p:nvPicPr>
          <p:cNvPr id="4" name="Image 3"/>
          <p:cNvPicPr>
            <a:picLocks noChangeAspect="1"/>
          </p:cNvPicPr>
          <p:nvPr/>
        </p:nvPicPr>
        <p:blipFill>
          <a:blip r:embed="rId2"/>
          <a:stretch>
            <a:fillRect/>
          </a:stretch>
        </p:blipFill>
        <p:spPr>
          <a:xfrm>
            <a:off x="113004" y="3199285"/>
            <a:ext cx="3810532" cy="3486637"/>
          </a:xfrm>
          <a:prstGeom prst="rect">
            <a:avLst/>
          </a:prstGeom>
        </p:spPr>
      </p:pic>
      <p:pic>
        <p:nvPicPr>
          <p:cNvPr id="5" name="Image 4"/>
          <p:cNvPicPr>
            <a:picLocks noChangeAspect="1"/>
          </p:cNvPicPr>
          <p:nvPr/>
        </p:nvPicPr>
        <p:blipFill>
          <a:blip r:embed="rId3"/>
          <a:stretch>
            <a:fillRect/>
          </a:stretch>
        </p:blipFill>
        <p:spPr>
          <a:xfrm>
            <a:off x="4178345" y="3151654"/>
            <a:ext cx="3896269" cy="3534268"/>
          </a:xfrm>
          <a:prstGeom prst="rect">
            <a:avLst/>
          </a:prstGeom>
        </p:spPr>
      </p:pic>
      <p:pic>
        <p:nvPicPr>
          <p:cNvPr id="6" name="Image 5"/>
          <p:cNvPicPr>
            <a:picLocks noChangeAspect="1"/>
          </p:cNvPicPr>
          <p:nvPr/>
        </p:nvPicPr>
        <p:blipFill>
          <a:blip r:embed="rId4"/>
          <a:stretch>
            <a:fillRect/>
          </a:stretch>
        </p:blipFill>
        <p:spPr>
          <a:xfrm>
            <a:off x="8319898" y="3199285"/>
            <a:ext cx="3820058" cy="3496163"/>
          </a:xfrm>
          <a:prstGeom prst="rect">
            <a:avLst/>
          </a:prstGeom>
        </p:spPr>
      </p:pic>
      <p:sp>
        <p:nvSpPr>
          <p:cNvPr id="7" name="Espace réservé du contenu 2"/>
          <p:cNvSpPr txBox="1">
            <a:spLocks/>
          </p:cNvSpPr>
          <p:nvPr/>
        </p:nvSpPr>
        <p:spPr>
          <a:xfrm>
            <a:off x="113004" y="2155556"/>
            <a:ext cx="3896269" cy="92607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dirty="0" smtClean="0"/>
              <a:t>Permet de lancer un programme automatiquement après l’ouverture de session.</a:t>
            </a:r>
            <a:endParaRPr lang="fr-FR" dirty="0"/>
          </a:p>
        </p:txBody>
      </p:sp>
      <p:sp>
        <p:nvSpPr>
          <p:cNvPr id="8" name="Espace réservé du contenu 2"/>
          <p:cNvSpPr txBox="1">
            <a:spLocks/>
          </p:cNvSpPr>
          <p:nvPr/>
        </p:nvSpPr>
        <p:spPr>
          <a:xfrm>
            <a:off x="8243684" y="1828800"/>
            <a:ext cx="3896269" cy="1322854"/>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dirty="0" smtClean="0"/>
              <a:t>Déterminer la stratégie de sécurité et que faire en cas d’</a:t>
            </a:r>
            <a:r>
              <a:rPr lang="fr-FR" dirty="0" err="1" smtClean="0"/>
              <a:t>echec</a:t>
            </a:r>
            <a:r>
              <a:rPr lang="fr-FR" dirty="0" smtClean="0"/>
              <a:t>. </a:t>
            </a:r>
          </a:p>
          <a:p>
            <a:pPr algn="ctr"/>
            <a:r>
              <a:rPr lang="fr-FR" dirty="0" smtClean="0"/>
              <a:t>Les paramètre de PASSERELLE TS ce situe dans l’onglet paramètre.</a:t>
            </a:r>
            <a:endParaRPr lang="fr-FR" dirty="0"/>
          </a:p>
        </p:txBody>
      </p:sp>
    </p:spTree>
    <p:extLst>
      <p:ext uri="{BB962C8B-B14F-4D97-AF65-F5344CB8AC3E}">
        <p14:creationId xmlns:p14="http://schemas.microsoft.com/office/powerpoint/2010/main" val="2620268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850219"/>
          </a:xfrm>
        </p:spPr>
        <p:txBody>
          <a:bodyPr/>
          <a:lstStyle/>
          <a:p>
            <a:r>
              <a:rPr lang="fr-FR" dirty="0" smtClean="0"/>
              <a:t>La gestion de configuration MSCONFIG</a:t>
            </a:r>
            <a:endParaRPr lang="fr-FR" dirty="0"/>
          </a:p>
        </p:txBody>
      </p:sp>
      <p:sp>
        <p:nvSpPr>
          <p:cNvPr id="3" name="Espace réservé du contenu 2"/>
          <p:cNvSpPr>
            <a:spLocks noGrp="1"/>
          </p:cNvSpPr>
          <p:nvPr>
            <p:ph idx="1"/>
          </p:nvPr>
        </p:nvSpPr>
        <p:spPr>
          <a:xfrm>
            <a:off x="1097280" y="1845734"/>
            <a:ext cx="10058400" cy="559715"/>
          </a:xfrm>
        </p:spPr>
        <p:txBody>
          <a:bodyPr>
            <a:normAutofit fontScale="92500" lnSpcReduction="20000"/>
          </a:bodyPr>
          <a:lstStyle/>
          <a:p>
            <a:r>
              <a:rPr lang="fr-FR" dirty="0" smtClean="0"/>
              <a:t>Pour lancer </a:t>
            </a:r>
            <a:r>
              <a:rPr lang="fr-FR" dirty="0" err="1" smtClean="0"/>
              <a:t>msconfig</a:t>
            </a:r>
            <a:r>
              <a:rPr lang="fr-FR" dirty="0" smtClean="0"/>
              <a:t> ouvrir « exécuter » (touche « Windows » + « R » et taper « </a:t>
            </a:r>
            <a:r>
              <a:rPr lang="fr-FR" dirty="0" err="1" smtClean="0"/>
              <a:t>msconfig</a:t>
            </a:r>
            <a:r>
              <a:rPr lang="fr-FR" dirty="0" smtClean="0"/>
              <a:t> » OU démarrer =&gt; exécuter.</a:t>
            </a:r>
            <a:endParaRPr lang="fr-FR" dirty="0"/>
          </a:p>
        </p:txBody>
      </p:sp>
      <p:pic>
        <p:nvPicPr>
          <p:cNvPr id="4" name="Image 3"/>
          <p:cNvPicPr>
            <a:picLocks noChangeAspect="1"/>
          </p:cNvPicPr>
          <p:nvPr/>
        </p:nvPicPr>
        <p:blipFill>
          <a:blip r:embed="rId2"/>
          <a:stretch>
            <a:fillRect/>
          </a:stretch>
        </p:blipFill>
        <p:spPr>
          <a:xfrm>
            <a:off x="1097280" y="3114361"/>
            <a:ext cx="3419952" cy="1724266"/>
          </a:xfrm>
          <a:prstGeom prst="rect">
            <a:avLst/>
          </a:prstGeom>
        </p:spPr>
      </p:pic>
      <p:pic>
        <p:nvPicPr>
          <p:cNvPr id="5" name="Image 4"/>
          <p:cNvPicPr>
            <a:picLocks noChangeAspect="1"/>
          </p:cNvPicPr>
          <p:nvPr/>
        </p:nvPicPr>
        <p:blipFill>
          <a:blip r:embed="rId3"/>
          <a:stretch>
            <a:fillRect/>
          </a:stretch>
        </p:blipFill>
        <p:spPr>
          <a:xfrm>
            <a:off x="6207863" y="2662625"/>
            <a:ext cx="5410955" cy="3658111"/>
          </a:xfrm>
          <a:prstGeom prst="rect">
            <a:avLst/>
          </a:prstGeom>
        </p:spPr>
      </p:pic>
      <p:sp>
        <p:nvSpPr>
          <p:cNvPr id="6" name="Flèche droite 5"/>
          <p:cNvSpPr/>
          <p:nvPr/>
        </p:nvSpPr>
        <p:spPr>
          <a:xfrm>
            <a:off x="4539049" y="3731741"/>
            <a:ext cx="1668814" cy="832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8618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MSCONFIG : MODE DE DEMARRAGE.</a:t>
            </a:r>
            <a:endParaRPr lang="fr-FR" dirty="0"/>
          </a:p>
        </p:txBody>
      </p:sp>
      <p:sp>
        <p:nvSpPr>
          <p:cNvPr id="3" name="Espace réservé du contenu 2"/>
          <p:cNvSpPr>
            <a:spLocks noGrp="1"/>
          </p:cNvSpPr>
          <p:nvPr>
            <p:ph idx="1"/>
          </p:nvPr>
        </p:nvSpPr>
        <p:spPr>
          <a:xfrm>
            <a:off x="5964196" y="1968842"/>
            <a:ext cx="6038334" cy="4283677"/>
          </a:xfrm>
        </p:spPr>
        <p:txBody>
          <a:bodyPr>
            <a:normAutofit fontScale="77500" lnSpcReduction="20000"/>
          </a:bodyPr>
          <a:lstStyle/>
          <a:p>
            <a:r>
              <a:rPr lang="fr-FR" dirty="0"/>
              <a:t>- </a:t>
            </a:r>
            <a:r>
              <a:rPr lang="fr-FR" b="1" dirty="0" err="1"/>
              <a:t>Démarragenormal</a:t>
            </a:r>
            <a:r>
              <a:rPr lang="fr-FR" b="1" dirty="0"/>
              <a:t/>
            </a:r>
            <a:br>
              <a:rPr lang="fr-FR" b="1" dirty="0"/>
            </a:br>
            <a:r>
              <a:rPr lang="fr-FR" dirty="0"/>
              <a:t>Windows va charger tous les pilotes </a:t>
            </a:r>
            <a:r>
              <a:rPr lang="fr-FR" dirty="0" err="1"/>
              <a:t>depériphériques</a:t>
            </a:r>
            <a:r>
              <a:rPr lang="fr-FR" dirty="0"/>
              <a:t>, programmes et services </a:t>
            </a:r>
            <a:r>
              <a:rPr lang="fr-FR" dirty="0" err="1"/>
              <a:t>pardéfaut</a:t>
            </a:r>
            <a:r>
              <a:rPr lang="fr-FR" dirty="0"/>
              <a:t>.</a:t>
            </a:r>
            <a:r>
              <a:rPr lang="fr-FR" dirty="0"/>
              <a:t/>
            </a:r>
            <a:br>
              <a:rPr lang="fr-FR" dirty="0"/>
            </a:br>
            <a:r>
              <a:rPr lang="fr-FR" dirty="0"/>
              <a:t>Si vous n'avez effectuez aucunes modifications dans "</a:t>
            </a:r>
            <a:r>
              <a:rPr lang="fr-FR" dirty="0" err="1"/>
              <a:t>msconfig</a:t>
            </a:r>
            <a:r>
              <a:rPr lang="fr-FR" dirty="0"/>
              <a:t>", </a:t>
            </a:r>
            <a:r>
              <a:rPr lang="fr-FR" dirty="0" err="1"/>
              <a:t>cedémarrage</a:t>
            </a:r>
            <a:r>
              <a:rPr lang="fr-FR" dirty="0"/>
              <a:t> est par défaut.</a:t>
            </a:r>
            <a:r>
              <a:rPr lang="fr-FR" dirty="0"/>
              <a:t/>
            </a:r>
            <a:br>
              <a:rPr lang="fr-FR" dirty="0"/>
            </a:br>
            <a:r>
              <a:rPr lang="fr-FR" dirty="0"/>
              <a:t/>
            </a:r>
            <a:br>
              <a:rPr lang="fr-FR" dirty="0"/>
            </a:br>
            <a:r>
              <a:rPr lang="fr-FR" dirty="0"/>
              <a:t>- </a:t>
            </a:r>
            <a:r>
              <a:rPr lang="fr-FR" b="1" dirty="0"/>
              <a:t>Démarrage en mode diagnostic</a:t>
            </a:r>
            <a:br>
              <a:rPr lang="fr-FR" b="1" dirty="0"/>
            </a:br>
            <a:r>
              <a:rPr lang="fr-FR" dirty="0"/>
              <a:t>Charge les périphériques et </a:t>
            </a:r>
            <a:r>
              <a:rPr lang="fr-FR" dirty="0" smtClean="0"/>
              <a:t>les services </a:t>
            </a:r>
            <a:r>
              <a:rPr lang="fr-FR" dirty="0"/>
              <a:t>de base ainsi que le service RPC.</a:t>
            </a:r>
            <a:r>
              <a:rPr lang="fr-FR" dirty="0"/>
              <a:t/>
            </a:r>
            <a:br>
              <a:rPr lang="fr-FR" dirty="0"/>
            </a:br>
            <a:r>
              <a:rPr lang="fr-FR" dirty="0"/>
              <a:t>Ce mode de démarrage travaille de la </a:t>
            </a:r>
            <a:r>
              <a:rPr lang="fr-FR" dirty="0" smtClean="0"/>
              <a:t>même façon </a:t>
            </a:r>
            <a:r>
              <a:rPr lang="fr-FR" dirty="0"/>
              <a:t>que si vous tapiez sur la touche F8 de votre </a:t>
            </a:r>
            <a:r>
              <a:rPr lang="fr-FR" dirty="0" smtClean="0"/>
              <a:t>clavier après </a:t>
            </a:r>
            <a:r>
              <a:rPr lang="fr-FR" dirty="0"/>
              <a:t>le boot du PC, il correspond au mode </a:t>
            </a:r>
            <a:r>
              <a:rPr lang="fr-FR" dirty="0" smtClean="0"/>
              <a:t>sans échec </a:t>
            </a:r>
            <a:r>
              <a:rPr lang="fr-FR" dirty="0"/>
              <a:t>avec connexion réseau, il </a:t>
            </a:r>
            <a:r>
              <a:rPr lang="fr-FR" dirty="0" smtClean="0"/>
              <a:t>sert principalement </a:t>
            </a:r>
            <a:r>
              <a:rPr lang="fr-FR" dirty="0"/>
              <a:t>à diagnostiquer et corriger des </a:t>
            </a:r>
            <a:r>
              <a:rPr lang="fr-FR" dirty="0" err="1"/>
              <a:t>erreurssouvent</a:t>
            </a:r>
            <a:r>
              <a:rPr lang="fr-FR" dirty="0"/>
              <a:t> dues à divers pilotes récalcitrants...</a:t>
            </a:r>
            <a:r>
              <a:rPr lang="fr-FR" dirty="0"/>
              <a:t/>
            </a:r>
            <a:br>
              <a:rPr lang="fr-FR" dirty="0"/>
            </a:br>
            <a:r>
              <a:rPr lang="fr-FR" dirty="0"/>
              <a:t/>
            </a:r>
            <a:br>
              <a:rPr lang="fr-FR" dirty="0"/>
            </a:br>
            <a:r>
              <a:rPr lang="fr-FR" dirty="0"/>
              <a:t>- </a:t>
            </a:r>
            <a:r>
              <a:rPr lang="fr-FR" b="1" dirty="0"/>
              <a:t>Démarrage en mode sélectif</a:t>
            </a:r>
            <a:br>
              <a:rPr lang="fr-FR" b="1" dirty="0"/>
            </a:br>
            <a:r>
              <a:rPr lang="fr-FR" dirty="0"/>
              <a:t>Windows va charger les pilotes, les services ou </a:t>
            </a:r>
            <a:r>
              <a:rPr lang="fr-FR" dirty="0" smtClean="0"/>
              <a:t>les programmes </a:t>
            </a:r>
            <a:r>
              <a:rPr lang="fr-FR" dirty="0"/>
              <a:t>de votre choix. Plusieurs options sont à </a:t>
            </a:r>
            <a:r>
              <a:rPr lang="fr-FR" dirty="0" smtClean="0"/>
              <a:t>votre disposition</a:t>
            </a:r>
            <a:r>
              <a:rPr lang="fr-FR" dirty="0"/>
              <a:t>, elles correspondent aux autres onglets : </a:t>
            </a:r>
            <a:r>
              <a:rPr lang="fr-FR" dirty="0" smtClean="0"/>
              <a:t>dès l'instant </a:t>
            </a:r>
            <a:r>
              <a:rPr lang="fr-FR" dirty="0"/>
              <a:t>où vous supprimez ou ajoutez une option, </a:t>
            </a:r>
            <a:r>
              <a:rPr lang="fr-FR" dirty="0" smtClean="0"/>
              <a:t>votre démarrage </a:t>
            </a:r>
            <a:r>
              <a:rPr lang="fr-FR" dirty="0"/>
              <a:t>sera toujours en mode sélectif.</a:t>
            </a:r>
            <a:r>
              <a:rPr lang="fr-FR" dirty="0"/>
              <a:t/>
            </a:r>
            <a:br>
              <a:rPr lang="fr-FR" dirty="0"/>
            </a:br>
            <a:r>
              <a:rPr lang="fr-FR" dirty="0"/>
              <a:t/>
            </a:r>
            <a:br>
              <a:rPr lang="fr-FR" dirty="0"/>
            </a:br>
            <a:r>
              <a:rPr lang="fr-FR" dirty="0"/>
              <a:t>Au prochain redémarrage de votre PC, une </a:t>
            </a:r>
            <a:r>
              <a:rPr lang="fr-FR" dirty="0" smtClean="0"/>
              <a:t>fenêtre vous </a:t>
            </a:r>
            <a:r>
              <a:rPr lang="fr-FR" dirty="0"/>
              <a:t>indiquant que vous utilisez l'utilitaire de </a:t>
            </a:r>
            <a:r>
              <a:rPr lang="fr-FR" dirty="0" smtClean="0"/>
              <a:t>configuration système </a:t>
            </a:r>
            <a:r>
              <a:rPr lang="fr-FR" dirty="0"/>
              <a:t>va s'ouvrir. Vous pouvez cocher la case "ne plus </a:t>
            </a:r>
            <a:r>
              <a:rPr lang="fr-FR" dirty="0" smtClean="0"/>
              <a:t>me prévenir</a:t>
            </a:r>
            <a:r>
              <a:rPr lang="fr-FR" dirty="0"/>
              <a:t>" afin de ne plus voir cette fenêtre.</a:t>
            </a:r>
            <a:endParaRPr lang="fr-FR" dirty="0"/>
          </a:p>
        </p:txBody>
      </p:sp>
      <p:pic>
        <p:nvPicPr>
          <p:cNvPr id="4" name="Image 3"/>
          <p:cNvPicPr>
            <a:picLocks noChangeAspect="1"/>
          </p:cNvPicPr>
          <p:nvPr/>
        </p:nvPicPr>
        <p:blipFill>
          <a:blip r:embed="rId2"/>
          <a:stretch>
            <a:fillRect/>
          </a:stretch>
        </p:blipFill>
        <p:spPr>
          <a:xfrm>
            <a:off x="141691" y="1904744"/>
            <a:ext cx="5410955" cy="3658111"/>
          </a:xfrm>
          <a:prstGeom prst="rect">
            <a:avLst/>
          </a:prstGeom>
        </p:spPr>
      </p:pic>
    </p:spTree>
    <p:extLst>
      <p:ext uri="{BB962C8B-B14F-4D97-AF65-F5344CB8AC3E}">
        <p14:creationId xmlns:p14="http://schemas.microsoft.com/office/powerpoint/2010/main" val="4200034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5989" y="286604"/>
            <a:ext cx="11565925" cy="759602"/>
          </a:xfrm>
        </p:spPr>
        <p:txBody>
          <a:bodyPr/>
          <a:lstStyle/>
          <a:p>
            <a:pPr algn="ctr"/>
            <a:r>
              <a:rPr lang="fr-FR" dirty="0"/>
              <a:t>MSCONFIG : </a:t>
            </a:r>
            <a:r>
              <a:rPr lang="fr-FR" dirty="0" smtClean="0"/>
              <a:t>SYSTEM.INI et WIN.INI</a:t>
            </a:r>
            <a:endParaRPr lang="fr-FR" dirty="0"/>
          </a:p>
        </p:txBody>
      </p:sp>
      <p:sp>
        <p:nvSpPr>
          <p:cNvPr id="3" name="Espace réservé du contenu 2"/>
          <p:cNvSpPr>
            <a:spLocks noGrp="1"/>
          </p:cNvSpPr>
          <p:nvPr>
            <p:ph idx="1"/>
          </p:nvPr>
        </p:nvSpPr>
        <p:spPr>
          <a:xfrm>
            <a:off x="345990" y="2430162"/>
            <a:ext cx="4786183" cy="914400"/>
          </a:xfrm>
        </p:spPr>
        <p:txBody>
          <a:bodyPr>
            <a:normAutofit/>
          </a:bodyPr>
          <a:lstStyle/>
          <a:p>
            <a:r>
              <a:rPr lang="fr-FR" smtClean="0"/>
              <a:t>L'onglet "SYSTEM.INI" permet de configurer Windows au niveau de la machine (carte son, résolution, etc.) </a:t>
            </a:r>
            <a:endParaRPr lang="fr-FR" dirty="0" smtClean="0"/>
          </a:p>
        </p:txBody>
      </p:sp>
      <p:pic>
        <p:nvPicPr>
          <p:cNvPr id="4" name="Image 3"/>
          <p:cNvPicPr>
            <a:picLocks noChangeAspect="1"/>
          </p:cNvPicPr>
          <p:nvPr/>
        </p:nvPicPr>
        <p:blipFill>
          <a:blip r:embed="rId2"/>
          <a:stretch>
            <a:fillRect/>
          </a:stretch>
        </p:blipFill>
        <p:spPr>
          <a:xfrm>
            <a:off x="164757" y="3402228"/>
            <a:ext cx="5772683" cy="3266394"/>
          </a:xfrm>
          <a:prstGeom prst="rect">
            <a:avLst/>
          </a:prstGeom>
        </p:spPr>
      </p:pic>
      <p:pic>
        <p:nvPicPr>
          <p:cNvPr id="6" name="Image 5"/>
          <p:cNvPicPr>
            <a:picLocks noChangeAspect="1"/>
          </p:cNvPicPr>
          <p:nvPr/>
        </p:nvPicPr>
        <p:blipFill>
          <a:blip r:embed="rId3"/>
          <a:stretch>
            <a:fillRect/>
          </a:stretch>
        </p:blipFill>
        <p:spPr>
          <a:xfrm>
            <a:off x="6082815" y="3402227"/>
            <a:ext cx="5829099" cy="3266395"/>
          </a:xfrm>
          <a:prstGeom prst="rect">
            <a:avLst/>
          </a:prstGeom>
        </p:spPr>
      </p:pic>
      <p:sp>
        <p:nvSpPr>
          <p:cNvPr id="7" name="Rectangle 6"/>
          <p:cNvSpPr/>
          <p:nvPr/>
        </p:nvSpPr>
        <p:spPr>
          <a:xfrm>
            <a:off x="1202724" y="1103872"/>
            <a:ext cx="9976022" cy="646331"/>
          </a:xfrm>
          <a:prstGeom prst="rect">
            <a:avLst/>
          </a:prstGeom>
        </p:spPr>
        <p:txBody>
          <a:bodyPr wrap="square">
            <a:spAutoFit/>
          </a:bodyPr>
          <a:lstStyle/>
          <a:p>
            <a:r>
              <a:rPr lang="fr-FR" dirty="0"/>
              <a:t>Le  </a:t>
            </a:r>
            <a:r>
              <a:rPr lang="fr-FR" b="1" dirty="0"/>
              <a:t>system.ini</a:t>
            </a:r>
            <a:r>
              <a:rPr lang="fr-FR" dirty="0"/>
              <a:t>, tout comme </a:t>
            </a:r>
            <a:r>
              <a:rPr lang="fr-FR" b="1" dirty="0"/>
              <a:t>win.ini</a:t>
            </a:r>
            <a:r>
              <a:rPr lang="fr-FR" dirty="0" smtClean="0"/>
              <a:t>, ne </a:t>
            </a:r>
            <a:r>
              <a:rPr lang="fr-FR" dirty="0"/>
              <a:t>sert quasiment à rien sur XP, ils sont là uniquement pour des raisons de </a:t>
            </a:r>
            <a:r>
              <a:rPr lang="fr-FR" dirty="0" smtClean="0"/>
              <a:t>compatibilité des </a:t>
            </a:r>
            <a:r>
              <a:rPr lang="fr-FR" dirty="0"/>
              <a:t>anciens systèmes d'exploitation.</a:t>
            </a:r>
            <a:endParaRPr lang="fr-FR" dirty="0"/>
          </a:p>
        </p:txBody>
      </p:sp>
      <p:sp>
        <p:nvSpPr>
          <p:cNvPr id="8" name="Rectangle 7"/>
          <p:cNvSpPr/>
          <p:nvPr/>
        </p:nvSpPr>
        <p:spPr>
          <a:xfrm>
            <a:off x="6050691" y="2421232"/>
            <a:ext cx="6096000" cy="923330"/>
          </a:xfrm>
          <a:prstGeom prst="rect">
            <a:avLst/>
          </a:prstGeom>
        </p:spPr>
        <p:txBody>
          <a:bodyPr>
            <a:spAutoFit/>
          </a:bodyPr>
          <a:lstStyle/>
          <a:p>
            <a:r>
              <a:rPr lang="fr-FR" dirty="0">
                <a:solidFill>
                  <a:srgbClr val="303030"/>
                </a:solidFill>
                <a:latin typeface="Arial" panose="020B0604020202020204" pitchFamily="34" charset="0"/>
              </a:rPr>
              <a:t>L'onglet "WIN.INI" permet de définir </a:t>
            </a:r>
            <a:r>
              <a:rPr lang="fr-FR" dirty="0" smtClean="0">
                <a:solidFill>
                  <a:srgbClr val="303030"/>
                </a:solidFill>
                <a:latin typeface="Arial" panose="020B0604020202020204" pitchFamily="34" charset="0"/>
              </a:rPr>
              <a:t>les paramètres </a:t>
            </a:r>
            <a:r>
              <a:rPr lang="fr-FR" dirty="0">
                <a:solidFill>
                  <a:srgbClr val="303030"/>
                </a:solidFill>
                <a:latin typeface="Arial" panose="020B0604020202020204" pitchFamily="34" charset="0"/>
              </a:rPr>
              <a:t>relatifs à l'utilisateur (choix de </a:t>
            </a:r>
            <a:r>
              <a:rPr lang="fr-FR" dirty="0" smtClean="0">
                <a:solidFill>
                  <a:srgbClr val="303030"/>
                </a:solidFill>
                <a:latin typeface="Arial" panose="020B0604020202020204" pitchFamily="34" charset="0"/>
              </a:rPr>
              <a:t>la langue</a:t>
            </a:r>
            <a:r>
              <a:rPr lang="fr-FR" dirty="0">
                <a:solidFill>
                  <a:srgbClr val="303030"/>
                </a:solidFill>
                <a:latin typeface="Arial" panose="020B0604020202020204" pitchFamily="34" charset="0"/>
              </a:rPr>
              <a:t>, de couleur, papier peint, etc..) :</a:t>
            </a:r>
            <a:endParaRPr lang="fr-FR" dirty="0"/>
          </a:p>
        </p:txBody>
      </p:sp>
    </p:spTree>
    <p:extLst>
      <p:ext uri="{BB962C8B-B14F-4D97-AF65-F5344CB8AC3E}">
        <p14:creationId xmlns:p14="http://schemas.microsoft.com/office/powerpoint/2010/main" val="4116478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90749"/>
            <a:ext cx="10058400" cy="726651"/>
          </a:xfrm>
        </p:spPr>
        <p:txBody>
          <a:bodyPr/>
          <a:lstStyle/>
          <a:p>
            <a:r>
              <a:rPr lang="fr-FR" dirty="0" smtClean="0"/>
              <a:t>MSCONFIG : </a:t>
            </a:r>
            <a:r>
              <a:rPr lang="fr-FR" dirty="0"/>
              <a:t>BOOT.INI</a:t>
            </a:r>
          </a:p>
        </p:txBody>
      </p:sp>
      <p:sp>
        <p:nvSpPr>
          <p:cNvPr id="3" name="Espace réservé du contenu 2"/>
          <p:cNvSpPr>
            <a:spLocks noGrp="1"/>
          </p:cNvSpPr>
          <p:nvPr>
            <p:ph idx="1"/>
          </p:nvPr>
        </p:nvSpPr>
        <p:spPr>
          <a:xfrm>
            <a:off x="166065" y="817400"/>
            <a:ext cx="11844703" cy="550081"/>
          </a:xfrm>
        </p:spPr>
        <p:txBody>
          <a:bodyPr>
            <a:normAutofit fontScale="77500" lnSpcReduction="20000"/>
          </a:bodyPr>
          <a:lstStyle/>
          <a:p>
            <a:r>
              <a:rPr lang="fr-FR" dirty="0"/>
              <a:t>L'onglet "BOOT.INI" est très important, il configure le fichier </a:t>
            </a:r>
            <a:r>
              <a:rPr lang="fr-FR" b="1" dirty="0"/>
              <a:t>boot.ini</a:t>
            </a:r>
            <a:r>
              <a:rPr lang="fr-FR" dirty="0"/>
              <a:t> qui indique à NTLDR sur quel OS votre machine va démarrer. Il permet également grâce à ses options de modifier des paramètres afin de déterminer la cause d'un problème au démarrage par exemple.</a:t>
            </a:r>
            <a:endParaRPr lang="fr-FR" dirty="0"/>
          </a:p>
        </p:txBody>
      </p:sp>
      <p:pic>
        <p:nvPicPr>
          <p:cNvPr id="4" name="Image 3"/>
          <p:cNvPicPr>
            <a:picLocks noChangeAspect="1"/>
          </p:cNvPicPr>
          <p:nvPr/>
        </p:nvPicPr>
        <p:blipFill>
          <a:blip r:embed="rId2"/>
          <a:stretch>
            <a:fillRect/>
          </a:stretch>
        </p:blipFill>
        <p:spPr>
          <a:xfrm>
            <a:off x="166065" y="1755414"/>
            <a:ext cx="3516247" cy="2395912"/>
          </a:xfrm>
          <a:prstGeom prst="rect">
            <a:avLst/>
          </a:prstGeom>
        </p:spPr>
      </p:pic>
      <p:sp>
        <p:nvSpPr>
          <p:cNvPr id="6" name="Rectangle 5"/>
          <p:cNvSpPr/>
          <p:nvPr/>
        </p:nvSpPr>
        <p:spPr>
          <a:xfrm>
            <a:off x="3847070" y="1544051"/>
            <a:ext cx="8254313" cy="5214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303030"/>
                </a:solidFill>
                <a:latin typeface="Arial" panose="020B0604020202020204" pitchFamily="34" charset="0"/>
              </a:rPr>
              <a:t>Ces options viennent s'inscrire directement sur le fichier "</a:t>
            </a:r>
            <a:r>
              <a:rPr lang="fr-FR" b="1" dirty="0">
                <a:solidFill>
                  <a:srgbClr val="303030"/>
                </a:solidFill>
                <a:latin typeface="Arial" panose="020B0604020202020204" pitchFamily="34" charset="0"/>
              </a:rPr>
              <a:t>boot.ini</a:t>
            </a:r>
            <a:r>
              <a:rPr lang="fr-FR" dirty="0">
                <a:solidFill>
                  <a:srgbClr val="303030"/>
                </a:solidFill>
                <a:latin typeface="Arial" panose="020B0604020202020204" pitchFamily="34" charset="0"/>
              </a:rPr>
              <a:t>" à la suite de la ligne ou est inscrit </a:t>
            </a:r>
            <a:r>
              <a:rPr lang="fr-FR" b="1" dirty="0">
                <a:solidFill>
                  <a:srgbClr val="303030"/>
                </a:solidFill>
                <a:latin typeface="Arial" panose="020B0604020202020204" pitchFamily="34" charset="0"/>
              </a:rPr>
              <a:t>/</a:t>
            </a:r>
            <a:r>
              <a:rPr lang="fr-FR" b="1" dirty="0" err="1">
                <a:solidFill>
                  <a:srgbClr val="303030"/>
                </a:solidFill>
                <a:latin typeface="Arial" panose="020B0604020202020204" pitchFamily="34" charset="0"/>
              </a:rPr>
              <a:t>fastdetect</a:t>
            </a:r>
            <a:r>
              <a:rPr lang="fr-FR" dirty="0">
                <a:solidFill>
                  <a:srgbClr val="303030"/>
                </a:solidFill>
                <a:latin typeface="Arial" panose="020B0604020202020204" pitchFamily="34" charset="0"/>
              </a:rPr>
              <a:t>.</a:t>
            </a:r>
            <a:r>
              <a:rPr lang="fr-FR" dirty="0"/>
              <a:t/>
            </a:r>
            <a:br>
              <a:rPr lang="fr-FR" dirty="0"/>
            </a:br>
            <a:r>
              <a:rPr lang="fr-FR" dirty="0">
                <a:solidFill>
                  <a:srgbClr val="CC0000"/>
                </a:solidFill>
                <a:latin typeface="Arial" panose="020B0604020202020204" pitchFamily="34" charset="0"/>
              </a:rPr>
              <a:t>/</a:t>
            </a:r>
            <a:r>
              <a:rPr lang="fr-FR" dirty="0" err="1">
                <a:solidFill>
                  <a:srgbClr val="CC0000"/>
                </a:solidFill>
                <a:latin typeface="Arial" panose="020B0604020202020204" pitchFamily="34" charset="0"/>
              </a:rPr>
              <a:t>fastdetect</a:t>
            </a:r>
            <a:r>
              <a:rPr lang="fr-FR" dirty="0">
                <a:solidFill>
                  <a:srgbClr val="303030"/>
                </a:solidFill>
                <a:latin typeface="Arial" panose="020B0604020202020204" pitchFamily="34" charset="0"/>
              </a:rPr>
              <a:t> : option par défaut, évite la détection des souris série et bus via NTDETECT. Exemple : </a:t>
            </a:r>
            <a:r>
              <a:rPr lang="fr-FR" i="1" dirty="0">
                <a:solidFill>
                  <a:srgbClr val="303030"/>
                </a:solidFill>
                <a:latin typeface="Arial" panose="020B0604020202020204" pitchFamily="34" charset="0"/>
              </a:rPr>
              <a:t>/</a:t>
            </a:r>
            <a:r>
              <a:rPr lang="fr-FR" i="1" dirty="0" err="1">
                <a:solidFill>
                  <a:srgbClr val="303030"/>
                </a:solidFill>
                <a:latin typeface="Arial" panose="020B0604020202020204" pitchFamily="34" charset="0"/>
              </a:rPr>
              <a:t>fastdetect</a:t>
            </a:r>
            <a:r>
              <a:rPr lang="fr-FR" i="1" dirty="0">
                <a:solidFill>
                  <a:srgbClr val="303030"/>
                </a:solidFill>
                <a:latin typeface="Arial" panose="020B0604020202020204" pitchFamily="34" charset="0"/>
              </a:rPr>
              <a:t>=[COM1 | COM1,2,3...]</a:t>
            </a:r>
            <a:r>
              <a:rPr lang="fr-FR" dirty="0"/>
              <a:t/>
            </a:r>
            <a:br>
              <a:rPr lang="fr-FR" dirty="0"/>
            </a:br>
            <a:r>
              <a:rPr lang="fr-FR" dirty="0">
                <a:solidFill>
                  <a:srgbClr val="303030"/>
                </a:solidFill>
                <a:latin typeface="Arial" panose="020B0604020202020204" pitchFamily="34" charset="0"/>
              </a:rPr>
              <a:t>Utilisez ce switch si vous avez un périphérique autre qu'une souris qui fonctionne sur le port série.</a:t>
            </a:r>
            <a:r>
              <a:rPr lang="fr-FR" dirty="0"/>
              <a:t/>
            </a:r>
            <a:br>
              <a:rPr lang="fr-FR" dirty="0"/>
            </a:br>
            <a:r>
              <a:rPr lang="fr-FR" dirty="0">
                <a:solidFill>
                  <a:srgbClr val="CC0000"/>
                </a:solidFill>
                <a:latin typeface="Arial" panose="020B0604020202020204" pitchFamily="34" charset="0"/>
              </a:rPr>
              <a:t>/</a:t>
            </a:r>
            <a:r>
              <a:rPr lang="fr-FR" dirty="0" err="1">
                <a:solidFill>
                  <a:srgbClr val="CC0000"/>
                </a:solidFill>
                <a:latin typeface="Arial" panose="020B0604020202020204" pitchFamily="34" charset="0"/>
              </a:rPr>
              <a:t>safeboot</a:t>
            </a:r>
            <a:r>
              <a:rPr lang="fr-FR" dirty="0">
                <a:solidFill>
                  <a:srgbClr val="303030"/>
                </a:solidFill>
                <a:latin typeface="Arial" panose="020B0604020202020204" pitchFamily="34" charset="0"/>
              </a:rPr>
              <a:t> :</a:t>
            </a:r>
            <a:r>
              <a:rPr lang="fr-FR" dirty="0">
                <a:solidFill>
                  <a:srgbClr val="CC0000"/>
                </a:solidFill>
                <a:latin typeface="Arial" panose="020B0604020202020204" pitchFamily="34" charset="0"/>
              </a:rPr>
              <a:t> </a:t>
            </a:r>
            <a:r>
              <a:rPr lang="fr-FR" dirty="0">
                <a:solidFill>
                  <a:srgbClr val="303030"/>
                </a:solidFill>
                <a:latin typeface="Arial" panose="020B0604020202020204" pitchFamily="34" charset="0"/>
              </a:rPr>
              <a:t>démarre en mode sans échec.</a:t>
            </a:r>
            <a:r>
              <a:rPr lang="fr-FR" dirty="0"/>
              <a:t/>
            </a:r>
            <a:br>
              <a:rPr lang="fr-FR" dirty="0"/>
            </a:br>
            <a:r>
              <a:rPr lang="fr-FR" dirty="0">
                <a:solidFill>
                  <a:srgbClr val="CC0000"/>
                </a:solidFill>
                <a:latin typeface="Arial" panose="020B0604020202020204" pitchFamily="34" charset="0"/>
              </a:rPr>
              <a:t>/</a:t>
            </a:r>
            <a:r>
              <a:rPr lang="fr-FR" dirty="0" err="1">
                <a:solidFill>
                  <a:srgbClr val="CC0000"/>
                </a:solidFill>
                <a:latin typeface="Arial" panose="020B0604020202020204" pitchFamily="34" charset="0"/>
              </a:rPr>
              <a:t>noguiboot</a:t>
            </a:r>
            <a:r>
              <a:rPr lang="fr-FR" dirty="0">
                <a:solidFill>
                  <a:srgbClr val="303030"/>
                </a:solidFill>
                <a:latin typeface="Arial" panose="020B0604020202020204" pitchFamily="34" charset="0"/>
              </a:rPr>
              <a:t> : désactive l'écran d'ouverture Windows XP (pas d'option pour Windows 2000).</a:t>
            </a:r>
            <a:r>
              <a:rPr lang="fr-FR" dirty="0"/>
              <a:t/>
            </a:r>
            <a:br>
              <a:rPr lang="fr-FR" dirty="0"/>
            </a:br>
            <a:r>
              <a:rPr lang="fr-FR" dirty="0">
                <a:solidFill>
                  <a:srgbClr val="CC0000"/>
                </a:solidFill>
                <a:latin typeface="Arial" panose="020B0604020202020204" pitchFamily="34" charset="0"/>
              </a:rPr>
              <a:t>/</a:t>
            </a:r>
            <a:r>
              <a:rPr lang="fr-FR" dirty="0" err="1">
                <a:solidFill>
                  <a:srgbClr val="CC0000"/>
                </a:solidFill>
                <a:latin typeface="Arial" panose="020B0604020202020204" pitchFamily="34" charset="0"/>
              </a:rPr>
              <a:t>bootlog</a:t>
            </a:r>
            <a:r>
              <a:rPr lang="fr-FR" dirty="0">
                <a:solidFill>
                  <a:srgbClr val="303030"/>
                </a:solidFill>
                <a:latin typeface="Arial" panose="020B0604020202020204" pitchFamily="34" charset="0"/>
              </a:rPr>
              <a:t> : active le journal de démarrage (fichier ntntlog.txt), permet de lire les informations de démarrage dans ce fichier texte et de trouver la cause de la panne.</a:t>
            </a:r>
            <a:r>
              <a:rPr lang="fr-FR" dirty="0"/>
              <a:t/>
            </a:r>
            <a:br>
              <a:rPr lang="fr-FR" dirty="0"/>
            </a:br>
            <a:r>
              <a:rPr lang="fr-FR" dirty="0">
                <a:solidFill>
                  <a:srgbClr val="CC0000"/>
                </a:solidFill>
                <a:latin typeface="Arial" panose="020B0604020202020204" pitchFamily="34" charset="0"/>
              </a:rPr>
              <a:t>/</a:t>
            </a:r>
            <a:r>
              <a:rPr lang="fr-FR" dirty="0" err="1">
                <a:solidFill>
                  <a:srgbClr val="CC0000"/>
                </a:solidFill>
                <a:latin typeface="Arial" panose="020B0604020202020204" pitchFamily="34" charset="0"/>
              </a:rPr>
              <a:t>basevideo</a:t>
            </a:r>
            <a:r>
              <a:rPr lang="fr-FR" dirty="0">
                <a:solidFill>
                  <a:srgbClr val="303030"/>
                </a:solidFill>
                <a:latin typeface="Arial" panose="020B0604020202020204" pitchFamily="34" charset="0"/>
              </a:rPr>
              <a:t> : charge le pilote de carte graphique en mode standard VGA.</a:t>
            </a:r>
            <a:r>
              <a:rPr lang="fr-FR" dirty="0"/>
              <a:t/>
            </a:r>
            <a:br>
              <a:rPr lang="fr-FR" dirty="0"/>
            </a:br>
            <a:r>
              <a:rPr lang="fr-FR" dirty="0">
                <a:solidFill>
                  <a:srgbClr val="CC0000"/>
                </a:solidFill>
                <a:latin typeface="Arial" panose="020B0604020202020204" pitchFamily="34" charset="0"/>
              </a:rPr>
              <a:t>/</a:t>
            </a:r>
            <a:r>
              <a:rPr lang="fr-FR" dirty="0" err="1">
                <a:solidFill>
                  <a:srgbClr val="CC0000"/>
                </a:solidFill>
                <a:latin typeface="Arial" panose="020B0604020202020204" pitchFamily="34" charset="0"/>
              </a:rPr>
              <a:t>sos</a:t>
            </a:r>
            <a:r>
              <a:rPr lang="fr-FR" dirty="0">
                <a:solidFill>
                  <a:srgbClr val="303030"/>
                </a:solidFill>
                <a:latin typeface="Arial" panose="020B0604020202020204" pitchFamily="34" charset="0"/>
              </a:rPr>
              <a:t> : oblige le système à spécifier le nom de chaque pilote chargé par le système. Cette option est une des plus utiles car elle indique le nom des pilotes. Ainsi, si votre démarrage se bloque ou est trop long, vous serez en mesure de déterminer le pilote coupable et ainsi de mettre en </a:t>
            </a:r>
            <a:r>
              <a:rPr lang="fr-FR" dirty="0" err="1">
                <a:solidFill>
                  <a:srgbClr val="303030"/>
                </a:solidFill>
                <a:latin typeface="Arial" panose="020B0604020202020204" pitchFamily="34" charset="0"/>
              </a:rPr>
              <a:t>oeuvre</a:t>
            </a:r>
            <a:r>
              <a:rPr lang="fr-FR" dirty="0">
                <a:solidFill>
                  <a:srgbClr val="303030"/>
                </a:solidFill>
                <a:latin typeface="Arial" panose="020B0604020202020204" pitchFamily="34" charset="0"/>
              </a:rPr>
              <a:t> des solutions de dépannages appropriées</a:t>
            </a:r>
            <a:r>
              <a:rPr lang="fr-FR" dirty="0" smtClean="0">
                <a:solidFill>
                  <a:srgbClr val="303030"/>
                </a:solidFill>
                <a:latin typeface="Arial" panose="020B0604020202020204" pitchFamily="34" charset="0"/>
              </a:rPr>
              <a:t>.</a:t>
            </a:r>
            <a:endParaRPr lang="fr-FR" dirty="0"/>
          </a:p>
        </p:txBody>
      </p:sp>
    </p:spTree>
    <p:extLst>
      <p:ext uri="{BB962C8B-B14F-4D97-AF65-F5344CB8AC3E}">
        <p14:creationId xmlns:p14="http://schemas.microsoft.com/office/powerpoint/2010/main" val="1788912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0303" y="82378"/>
            <a:ext cx="10216566" cy="666441"/>
          </a:xfrm>
        </p:spPr>
        <p:txBody>
          <a:bodyPr>
            <a:normAutofit fontScale="90000"/>
          </a:bodyPr>
          <a:lstStyle/>
          <a:p>
            <a:r>
              <a:rPr lang="fr-FR" dirty="0" smtClean="0"/>
              <a:t>MSCONFIG :  </a:t>
            </a:r>
            <a:r>
              <a:rPr lang="fr-FR" dirty="0"/>
              <a:t>"Services"</a:t>
            </a:r>
          </a:p>
        </p:txBody>
      </p:sp>
      <p:pic>
        <p:nvPicPr>
          <p:cNvPr id="4" name="Espace réservé du contenu 3"/>
          <p:cNvPicPr>
            <a:picLocks noGrp="1" noChangeAspect="1"/>
          </p:cNvPicPr>
          <p:nvPr>
            <p:ph idx="1"/>
          </p:nvPr>
        </p:nvPicPr>
        <p:blipFill>
          <a:blip r:embed="rId2"/>
          <a:stretch>
            <a:fillRect/>
          </a:stretch>
        </p:blipFill>
        <p:spPr>
          <a:xfrm>
            <a:off x="396892" y="2344227"/>
            <a:ext cx="5296639" cy="3010320"/>
          </a:xfrm>
          <a:prstGeom prst="rect">
            <a:avLst/>
          </a:prstGeom>
        </p:spPr>
      </p:pic>
      <p:sp>
        <p:nvSpPr>
          <p:cNvPr id="5" name="Rectangle 4"/>
          <p:cNvSpPr/>
          <p:nvPr/>
        </p:nvSpPr>
        <p:spPr>
          <a:xfrm>
            <a:off x="1179658" y="1122060"/>
            <a:ext cx="10017211" cy="646331"/>
          </a:xfrm>
          <a:prstGeom prst="rect">
            <a:avLst/>
          </a:prstGeom>
        </p:spPr>
        <p:txBody>
          <a:bodyPr wrap="square">
            <a:spAutoFit/>
          </a:bodyPr>
          <a:lstStyle/>
          <a:p>
            <a:r>
              <a:rPr lang="fr-FR" dirty="0">
                <a:solidFill>
                  <a:srgbClr val="303030"/>
                </a:solidFill>
                <a:latin typeface="Arial" panose="020B0604020202020204" pitchFamily="34" charset="0"/>
              </a:rPr>
              <a:t>Cet onglet permet de savoir d'un seul coup d'</a:t>
            </a:r>
            <a:r>
              <a:rPr lang="fr-FR" dirty="0" err="1">
                <a:solidFill>
                  <a:srgbClr val="303030"/>
                </a:solidFill>
                <a:latin typeface="Arial" panose="020B0604020202020204" pitchFamily="34" charset="0"/>
              </a:rPr>
              <a:t>oeil</a:t>
            </a:r>
            <a:r>
              <a:rPr lang="fr-FR" dirty="0">
                <a:solidFill>
                  <a:srgbClr val="303030"/>
                </a:solidFill>
                <a:latin typeface="Arial" panose="020B0604020202020204" pitchFamily="34" charset="0"/>
              </a:rPr>
              <a:t>, quels sont les services qui sont activés, arrêtés ou démarrés sur votre système d'exploitation :</a:t>
            </a:r>
            <a:endParaRPr lang="fr-FR" dirty="0"/>
          </a:p>
        </p:txBody>
      </p:sp>
      <p:sp>
        <p:nvSpPr>
          <p:cNvPr id="6" name="Rectangle 5"/>
          <p:cNvSpPr/>
          <p:nvPr/>
        </p:nvSpPr>
        <p:spPr>
          <a:xfrm>
            <a:off x="5881815" y="2075935"/>
            <a:ext cx="5972433" cy="1243914"/>
          </a:xfrm>
          <a:prstGeom prst="rect">
            <a:avLst/>
          </a:prstGeom>
        </p:spPr>
        <p:txBody>
          <a:bodyPr wrap="square">
            <a:spAutoFit/>
          </a:bodyPr>
          <a:lstStyle/>
          <a:p>
            <a:r>
              <a:rPr lang="fr-FR" dirty="0">
                <a:solidFill>
                  <a:srgbClr val="303030"/>
                </a:solidFill>
                <a:latin typeface="Arial" panose="020B0604020202020204" pitchFamily="34" charset="0"/>
              </a:rPr>
              <a:t>L'option "</a:t>
            </a:r>
            <a:r>
              <a:rPr lang="fr-FR" b="1" dirty="0">
                <a:solidFill>
                  <a:srgbClr val="303030"/>
                </a:solidFill>
                <a:latin typeface="Arial" panose="020B0604020202020204" pitchFamily="34" charset="0"/>
              </a:rPr>
              <a:t>Masquer tous les services Windows</a:t>
            </a:r>
            <a:r>
              <a:rPr lang="fr-FR" dirty="0">
                <a:solidFill>
                  <a:srgbClr val="303030"/>
                </a:solidFill>
                <a:latin typeface="Arial" panose="020B0604020202020204" pitchFamily="34" charset="0"/>
              </a:rPr>
              <a:t>" permet de connaître les services utilisés par d'autres programmes, très pratique pour reconnaître les noms de services de vos Antivirus, firewall, </a:t>
            </a:r>
            <a:r>
              <a:rPr lang="fr-FR" dirty="0" err="1">
                <a:solidFill>
                  <a:srgbClr val="303030"/>
                </a:solidFill>
                <a:latin typeface="Arial" panose="020B0604020202020204" pitchFamily="34" charset="0"/>
              </a:rPr>
              <a:t>etc</a:t>
            </a:r>
            <a:endParaRPr lang="fr-FR" dirty="0"/>
          </a:p>
        </p:txBody>
      </p:sp>
      <p:sp>
        <p:nvSpPr>
          <p:cNvPr id="7" name="Ellipse 6"/>
          <p:cNvSpPr/>
          <p:nvPr/>
        </p:nvSpPr>
        <p:spPr>
          <a:xfrm>
            <a:off x="1556952" y="4960002"/>
            <a:ext cx="2084172" cy="4769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881815" y="3849387"/>
            <a:ext cx="6096000" cy="1477328"/>
          </a:xfrm>
          <a:prstGeom prst="rect">
            <a:avLst/>
          </a:prstGeom>
        </p:spPr>
        <p:txBody>
          <a:bodyPr>
            <a:spAutoFit/>
          </a:bodyPr>
          <a:lstStyle/>
          <a:p>
            <a:r>
              <a:rPr lang="fr-FR" dirty="0" smtClean="0"/>
              <a:t>Ne laisser que les services essentiel a l’utilisation du poste pour optimiser les performance.</a:t>
            </a:r>
          </a:p>
          <a:p>
            <a:r>
              <a:rPr lang="fr-FR" dirty="0" smtClean="0"/>
              <a:t>Pour plus d’info voir ceci :</a:t>
            </a:r>
          </a:p>
          <a:p>
            <a:r>
              <a:rPr lang="fr-FR" dirty="0">
                <a:hlinkClick r:id="rId3"/>
              </a:rPr>
              <a:t>http://</a:t>
            </a:r>
            <a:r>
              <a:rPr lang="fr-FR" dirty="0" smtClean="0">
                <a:hlinkClick r:id="rId3"/>
              </a:rPr>
              <a:t>www.zebulon.fr/dossiers/31-services.html</a:t>
            </a:r>
            <a:endParaRPr lang="fr-FR" dirty="0" smtClean="0"/>
          </a:p>
          <a:p>
            <a:endParaRPr lang="fr-FR" dirty="0"/>
          </a:p>
        </p:txBody>
      </p:sp>
    </p:spTree>
    <p:extLst>
      <p:ext uri="{BB962C8B-B14F-4D97-AF65-F5344CB8AC3E}">
        <p14:creationId xmlns:p14="http://schemas.microsoft.com/office/powerpoint/2010/main" val="289249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163844" cy="668986"/>
          </a:xfrm>
        </p:spPr>
        <p:txBody>
          <a:bodyPr>
            <a:normAutofit fontScale="90000"/>
          </a:bodyPr>
          <a:lstStyle/>
          <a:p>
            <a:pPr algn="ctr"/>
            <a:r>
              <a:rPr lang="fr-FR" dirty="0"/>
              <a:t>MSCONFIG :  </a:t>
            </a:r>
            <a:r>
              <a:rPr lang="fr-FR" b="1" dirty="0"/>
              <a:t>"Démarrage"</a:t>
            </a:r>
            <a:endParaRPr lang="fr-FR" b="1" dirty="0"/>
          </a:p>
        </p:txBody>
      </p:sp>
      <p:sp>
        <p:nvSpPr>
          <p:cNvPr id="3" name="Espace réservé du contenu 2"/>
          <p:cNvSpPr>
            <a:spLocks noGrp="1"/>
          </p:cNvSpPr>
          <p:nvPr>
            <p:ph idx="1"/>
          </p:nvPr>
        </p:nvSpPr>
        <p:spPr>
          <a:xfrm>
            <a:off x="1474575" y="1309816"/>
            <a:ext cx="9597080" cy="2323071"/>
          </a:xfrm>
        </p:spPr>
        <p:txBody>
          <a:bodyPr/>
          <a:lstStyle/>
          <a:p>
            <a:r>
              <a:rPr lang="fr-FR" dirty="0"/>
              <a:t>L'onglet "Démarrage" indique les programmes qui sont chargés à l'ouverture de session</a:t>
            </a:r>
            <a:r>
              <a:rPr lang="fr-FR" dirty="0" smtClean="0"/>
              <a:t>.</a:t>
            </a:r>
          </a:p>
          <a:p>
            <a:r>
              <a:rPr lang="fr-FR" dirty="0"/>
              <a:t>C'est ici qu'il faut venir en premier pour désactiver des programmes suspects, vous retrouvez tous ces programmes dans votre </a:t>
            </a:r>
            <a:r>
              <a:rPr lang="fr-FR" u="sng" dirty="0">
                <a:hlinkClick r:id="rId2"/>
              </a:rPr>
              <a:t>gestionnaire des taches</a:t>
            </a:r>
            <a:r>
              <a:rPr lang="fr-FR" dirty="0"/>
              <a:t> à l'onglet "Processus".</a:t>
            </a:r>
            <a:r>
              <a:rPr lang="fr-FR" dirty="0"/>
              <a:t/>
            </a:r>
            <a:br>
              <a:rPr lang="fr-FR" dirty="0"/>
            </a:br>
            <a:r>
              <a:rPr lang="fr-FR" dirty="0"/>
              <a:t>Tout ces programmes sont inscrits dans votre base de registre dans les clés :</a:t>
            </a:r>
            <a:r>
              <a:rPr lang="fr-FR" dirty="0"/>
              <a:t/>
            </a:r>
            <a:br>
              <a:rPr lang="fr-FR" dirty="0"/>
            </a:br>
            <a:r>
              <a:rPr lang="fr-FR" b="1" dirty="0"/>
              <a:t>HKEY_LOCAL_MACHINE\SOFTWARE\Microsoft\Windows\</a:t>
            </a:r>
            <a:r>
              <a:rPr lang="fr-FR" b="1" dirty="0" err="1"/>
              <a:t>CurrentVersion</a:t>
            </a:r>
            <a:r>
              <a:rPr lang="fr-FR" b="1" dirty="0"/>
              <a:t>\</a:t>
            </a:r>
            <a:r>
              <a:rPr lang="fr-FR" b="1" dirty="0" err="1"/>
              <a:t>Run</a:t>
            </a:r>
            <a:r>
              <a:rPr lang="fr-FR" b="1" dirty="0"/>
              <a:t> </a:t>
            </a:r>
            <a:br>
              <a:rPr lang="fr-FR" b="1" dirty="0"/>
            </a:br>
            <a:r>
              <a:rPr lang="fr-FR" b="1" dirty="0"/>
              <a:t>HKEY_LOCAL_MACHINE\SOFTWARE\Microsoft\Windows\</a:t>
            </a:r>
            <a:r>
              <a:rPr lang="fr-FR" b="1" dirty="0" err="1"/>
              <a:t>CurrentVersion</a:t>
            </a:r>
            <a:r>
              <a:rPr lang="fr-FR" b="1" dirty="0"/>
              <a:t>\</a:t>
            </a:r>
            <a:r>
              <a:rPr lang="fr-FR" b="1" dirty="0" err="1"/>
              <a:t>RunOnce</a:t>
            </a:r>
            <a:r>
              <a:rPr lang="fr-FR" b="1" dirty="0"/>
              <a:t> </a:t>
            </a:r>
            <a:br>
              <a:rPr lang="fr-FR" b="1" dirty="0"/>
            </a:br>
            <a:r>
              <a:rPr lang="fr-FR" b="1" dirty="0"/>
              <a:t>HKEY_LOCAL_MACHINE\SOFTWARE\Microsoft\Windows\</a:t>
            </a:r>
            <a:r>
              <a:rPr lang="fr-FR" b="1" dirty="0" err="1"/>
              <a:t>CurrentVersion</a:t>
            </a:r>
            <a:r>
              <a:rPr lang="fr-FR" b="1" dirty="0"/>
              <a:t>\</a:t>
            </a:r>
            <a:r>
              <a:rPr lang="fr-FR" b="1" dirty="0" err="1"/>
              <a:t>RunServices</a:t>
            </a:r>
            <a:endParaRPr lang="fr-FR" dirty="0"/>
          </a:p>
        </p:txBody>
      </p:sp>
      <p:pic>
        <p:nvPicPr>
          <p:cNvPr id="4" name="Image 3"/>
          <p:cNvPicPr>
            <a:picLocks noChangeAspect="1"/>
          </p:cNvPicPr>
          <p:nvPr/>
        </p:nvPicPr>
        <p:blipFill>
          <a:blip r:embed="rId3"/>
          <a:stretch>
            <a:fillRect/>
          </a:stretch>
        </p:blipFill>
        <p:spPr>
          <a:xfrm>
            <a:off x="3295135" y="3632887"/>
            <a:ext cx="5352627" cy="3032514"/>
          </a:xfrm>
          <a:prstGeom prst="rect">
            <a:avLst/>
          </a:prstGeom>
        </p:spPr>
      </p:pic>
    </p:spTree>
    <p:extLst>
      <p:ext uri="{BB962C8B-B14F-4D97-AF65-F5344CB8AC3E}">
        <p14:creationId xmlns:p14="http://schemas.microsoft.com/office/powerpoint/2010/main" val="132175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0"/>
            <a:ext cx="10058400" cy="1450757"/>
          </a:xfrm>
        </p:spPr>
        <p:txBody>
          <a:bodyPr/>
          <a:lstStyle/>
          <a:p>
            <a:r>
              <a:rPr lang="fr-FR" dirty="0" smtClean="0"/>
              <a:t>Chargement du programme d’installation.</a:t>
            </a:r>
            <a:endParaRPr lang="fr-FR" dirty="0"/>
          </a:p>
        </p:txBody>
      </p:sp>
      <p:sp>
        <p:nvSpPr>
          <p:cNvPr id="3" name="Espace réservé du contenu 2"/>
          <p:cNvSpPr>
            <a:spLocks noGrp="1"/>
          </p:cNvSpPr>
          <p:nvPr>
            <p:ph idx="1"/>
          </p:nvPr>
        </p:nvSpPr>
        <p:spPr>
          <a:xfrm>
            <a:off x="140044" y="1837038"/>
            <a:ext cx="5651157" cy="4720281"/>
          </a:xfrm>
        </p:spPr>
        <p:txBody>
          <a:bodyPr/>
          <a:lstStyle/>
          <a:p>
            <a:r>
              <a:rPr lang="fr-FR" b="1" dirty="0" smtClean="0"/>
              <a:t>Patienter pendant le chargement.</a:t>
            </a:r>
          </a:p>
          <a:p>
            <a:r>
              <a:rPr lang="fr-FR" dirty="0" smtClean="0"/>
              <a:t>Note que Windows nous propose d’installer des </a:t>
            </a:r>
            <a:r>
              <a:rPr lang="fr-FR" b="1" dirty="0" smtClean="0"/>
              <a:t>pilotes supplémentaire en appuient sur F6</a:t>
            </a:r>
            <a:r>
              <a:rPr lang="fr-FR" dirty="0" smtClean="0"/>
              <a:t>.</a:t>
            </a:r>
          </a:p>
          <a:p>
            <a:r>
              <a:rPr lang="fr-FR" dirty="0" smtClean="0"/>
              <a:t>Cela pourra s’avérer très utile pour certaines carte mères AHCI ou contrôleurs RAID. La procédure est expliqué dans l </a:t>
            </a:r>
            <a:r>
              <a:rPr lang="fr-FR" b="1" dirty="0" smtClean="0"/>
              <a:t>’annexe 1</a:t>
            </a:r>
            <a:r>
              <a:rPr lang="fr-FR" dirty="0" smtClean="0"/>
              <a:t> a la fin de ce document.</a:t>
            </a:r>
            <a:endParaRPr lang="fr-FR" dirty="0"/>
          </a:p>
        </p:txBody>
      </p:sp>
      <p:pic>
        <p:nvPicPr>
          <p:cNvPr id="5" name="Image 4"/>
          <p:cNvPicPr>
            <a:picLocks noChangeAspect="1"/>
          </p:cNvPicPr>
          <p:nvPr/>
        </p:nvPicPr>
        <p:blipFill>
          <a:blip r:embed="rId2"/>
          <a:stretch>
            <a:fillRect/>
          </a:stretch>
        </p:blipFill>
        <p:spPr>
          <a:xfrm>
            <a:off x="5991957" y="1837038"/>
            <a:ext cx="6106377" cy="4572638"/>
          </a:xfrm>
          <a:prstGeom prst="rect">
            <a:avLst/>
          </a:prstGeom>
        </p:spPr>
      </p:pic>
    </p:spTree>
    <p:extLst>
      <p:ext uri="{BB962C8B-B14F-4D97-AF65-F5344CB8AC3E}">
        <p14:creationId xmlns:p14="http://schemas.microsoft.com/office/powerpoint/2010/main" val="35546921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726405"/>
          </a:xfrm>
        </p:spPr>
        <p:txBody>
          <a:bodyPr/>
          <a:lstStyle/>
          <a:p>
            <a:r>
              <a:rPr lang="fr-FR" dirty="0" smtClean="0"/>
              <a:t>MSCONFIG : Outils </a:t>
            </a:r>
            <a:endParaRPr lang="fr-FR" dirty="0"/>
          </a:p>
        </p:txBody>
      </p:sp>
      <p:sp>
        <p:nvSpPr>
          <p:cNvPr id="3" name="Espace réservé du contenu 2"/>
          <p:cNvSpPr>
            <a:spLocks noGrp="1"/>
          </p:cNvSpPr>
          <p:nvPr>
            <p:ph idx="1"/>
          </p:nvPr>
        </p:nvSpPr>
        <p:spPr>
          <a:xfrm>
            <a:off x="1268626" y="1845734"/>
            <a:ext cx="9887053" cy="1762439"/>
          </a:xfrm>
        </p:spPr>
        <p:txBody>
          <a:bodyPr/>
          <a:lstStyle/>
          <a:p>
            <a:r>
              <a:rPr lang="fr-FR" dirty="0" smtClean="0"/>
              <a:t>Permet de lancer directement les différents outils intégré a Windows tel que :</a:t>
            </a:r>
          </a:p>
          <a:p>
            <a:pPr lvl="1"/>
            <a:r>
              <a:rPr lang="fr-FR" dirty="0" smtClean="0"/>
              <a:t>Ajouts et suppression de programme.</a:t>
            </a:r>
          </a:p>
          <a:p>
            <a:pPr lvl="1"/>
            <a:r>
              <a:rPr lang="fr-FR" dirty="0" smtClean="0"/>
              <a:t>Propriété system.</a:t>
            </a:r>
          </a:p>
          <a:p>
            <a:pPr lvl="1"/>
            <a:r>
              <a:rPr lang="fr-FR" dirty="0" smtClean="0"/>
              <a:t>Restauration system.</a:t>
            </a:r>
          </a:p>
          <a:p>
            <a:pPr lvl="1"/>
            <a:r>
              <a:rPr lang="fr-FR" dirty="0" smtClean="0"/>
              <a:t>….</a:t>
            </a:r>
            <a:endParaRPr lang="fr-FR" dirty="0"/>
          </a:p>
        </p:txBody>
      </p:sp>
      <p:pic>
        <p:nvPicPr>
          <p:cNvPr id="4" name="Image 3"/>
          <p:cNvPicPr>
            <a:picLocks noChangeAspect="1"/>
          </p:cNvPicPr>
          <p:nvPr/>
        </p:nvPicPr>
        <p:blipFill>
          <a:blip r:embed="rId2"/>
          <a:stretch>
            <a:fillRect/>
          </a:stretch>
        </p:blipFill>
        <p:spPr>
          <a:xfrm>
            <a:off x="3444818" y="3681974"/>
            <a:ext cx="5363323" cy="3019846"/>
          </a:xfrm>
          <a:prstGeom prst="rect">
            <a:avLst/>
          </a:prstGeom>
        </p:spPr>
      </p:pic>
    </p:spTree>
    <p:extLst>
      <p:ext uri="{BB962C8B-B14F-4D97-AF65-F5344CB8AC3E}">
        <p14:creationId xmlns:p14="http://schemas.microsoft.com/office/powerpoint/2010/main" val="1081461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858456"/>
          </a:xfrm>
        </p:spPr>
        <p:txBody>
          <a:bodyPr/>
          <a:lstStyle/>
          <a:p>
            <a:r>
              <a:rPr lang="fr-FR" dirty="0" smtClean="0"/>
              <a:t>Accéder a un partage réseau.</a:t>
            </a:r>
            <a:endParaRPr lang="fr-FR" dirty="0"/>
          </a:p>
        </p:txBody>
      </p:sp>
      <p:pic>
        <p:nvPicPr>
          <p:cNvPr id="4" name="Espace réservé du contenu 3"/>
          <p:cNvPicPr>
            <a:picLocks noGrp="1" noChangeAspect="1"/>
          </p:cNvPicPr>
          <p:nvPr>
            <p:ph idx="1"/>
          </p:nvPr>
        </p:nvPicPr>
        <p:blipFill>
          <a:blip r:embed="rId2"/>
          <a:stretch>
            <a:fillRect/>
          </a:stretch>
        </p:blipFill>
        <p:spPr>
          <a:xfrm>
            <a:off x="451209" y="1813616"/>
            <a:ext cx="3458058" cy="1781424"/>
          </a:xfrm>
          <a:prstGeom prst="rect">
            <a:avLst/>
          </a:prstGeom>
        </p:spPr>
      </p:pic>
      <p:sp>
        <p:nvSpPr>
          <p:cNvPr id="5" name="ZoneTexte 4"/>
          <p:cNvSpPr txBox="1"/>
          <p:nvPr/>
        </p:nvSpPr>
        <p:spPr>
          <a:xfrm>
            <a:off x="451209" y="1444284"/>
            <a:ext cx="5348229" cy="369332"/>
          </a:xfrm>
          <a:prstGeom prst="rect">
            <a:avLst/>
          </a:prstGeom>
          <a:noFill/>
        </p:spPr>
        <p:txBody>
          <a:bodyPr wrap="square" rtlCol="0">
            <a:spAutoFit/>
          </a:bodyPr>
          <a:lstStyle/>
          <a:p>
            <a:r>
              <a:rPr lang="fr-FR" dirty="0" smtClean="0"/>
              <a:t>Ouvrir Exécuter et taper : \\IP-OU-NON-DU-SERVEUR</a:t>
            </a:r>
            <a:endParaRPr lang="fr-FR" dirty="0"/>
          </a:p>
        </p:txBody>
      </p:sp>
      <p:sp>
        <p:nvSpPr>
          <p:cNvPr id="7" name="ZoneTexte 6"/>
          <p:cNvSpPr txBox="1"/>
          <p:nvPr/>
        </p:nvSpPr>
        <p:spPr>
          <a:xfrm>
            <a:off x="451209" y="4522573"/>
            <a:ext cx="3458058" cy="1210962"/>
          </a:xfrm>
          <a:prstGeom prst="rect">
            <a:avLst/>
          </a:prstGeom>
          <a:noFill/>
        </p:spPr>
        <p:txBody>
          <a:bodyPr wrap="square" rtlCol="0">
            <a:spAutoFit/>
          </a:bodyPr>
          <a:lstStyle/>
          <a:p>
            <a:r>
              <a:rPr lang="fr-FR" dirty="0" smtClean="0"/>
              <a:t>Double cliquer sur le dossier de votre choix et indiqué les identifiants et mots de passe si nécessaire.</a:t>
            </a:r>
            <a:endParaRPr lang="fr-FR" dirty="0"/>
          </a:p>
        </p:txBody>
      </p:sp>
      <p:pic>
        <p:nvPicPr>
          <p:cNvPr id="8" name="Image 7"/>
          <p:cNvPicPr>
            <a:picLocks noChangeAspect="1"/>
          </p:cNvPicPr>
          <p:nvPr/>
        </p:nvPicPr>
        <p:blipFill>
          <a:blip r:embed="rId3"/>
          <a:stretch>
            <a:fillRect/>
          </a:stretch>
        </p:blipFill>
        <p:spPr>
          <a:xfrm>
            <a:off x="4084253" y="1894510"/>
            <a:ext cx="6115904" cy="4601217"/>
          </a:xfrm>
          <a:prstGeom prst="rect">
            <a:avLst/>
          </a:prstGeom>
        </p:spPr>
      </p:pic>
    </p:spTree>
    <p:extLst>
      <p:ext uri="{BB962C8B-B14F-4D97-AF65-F5344CB8AC3E}">
        <p14:creationId xmlns:p14="http://schemas.microsoft.com/office/powerpoint/2010/main" val="138387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594846"/>
          </a:xfrm>
        </p:spPr>
        <p:txBody>
          <a:bodyPr>
            <a:normAutofit fontScale="90000"/>
          </a:bodyPr>
          <a:lstStyle/>
          <a:p>
            <a:r>
              <a:rPr lang="fr-FR" dirty="0"/>
              <a:t>Connecter un lecteur réseau</a:t>
            </a:r>
          </a:p>
        </p:txBody>
      </p:sp>
      <p:sp>
        <p:nvSpPr>
          <p:cNvPr id="3" name="Espace réservé du contenu 2"/>
          <p:cNvSpPr>
            <a:spLocks noGrp="1"/>
          </p:cNvSpPr>
          <p:nvPr>
            <p:ph idx="1"/>
          </p:nvPr>
        </p:nvSpPr>
        <p:spPr>
          <a:xfrm>
            <a:off x="244565" y="1201901"/>
            <a:ext cx="5826721" cy="650331"/>
          </a:xfrm>
        </p:spPr>
        <p:txBody>
          <a:bodyPr>
            <a:normAutofit fontScale="85000" lnSpcReduction="10000"/>
          </a:bodyPr>
          <a:lstStyle/>
          <a:p>
            <a:r>
              <a:rPr lang="fr-FR" dirty="0" smtClean="0"/>
              <a:t>Ouvrir un partage réseau avec exécuter et faire clic droit sur le dossier puis sélectionner Connecter un lecteur réseau :</a:t>
            </a:r>
            <a:endParaRPr lang="fr-FR" dirty="0"/>
          </a:p>
        </p:txBody>
      </p:sp>
      <p:pic>
        <p:nvPicPr>
          <p:cNvPr id="6" name="Image 5"/>
          <p:cNvPicPr>
            <a:picLocks noChangeAspect="1"/>
          </p:cNvPicPr>
          <p:nvPr/>
        </p:nvPicPr>
        <p:blipFill>
          <a:blip r:embed="rId2"/>
          <a:stretch>
            <a:fillRect/>
          </a:stretch>
        </p:blipFill>
        <p:spPr>
          <a:xfrm>
            <a:off x="202717" y="1852232"/>
            <a:ext cx="5458587" cy="2934109"/>
          </a:xfrm>
          <a:prstGeom prst="rect">
            <a:avLst/>
          </a:prstGeom>
        </p:spPr>
      </p:pic>
      <p:pic>
        <p:nvPicPr>
          <p:cNvPr id="7" name="Image 6"/>
          <p:cNvPicPr>
            <a:picLocks noChangeAspect="1"/>
          </p:cNvPicPr>
          <p:nvPr/>
        </p:nvPicPr>
        <p:blipFill>
          <a:blip r:embed="rId3"/>
          <a:stretch>
            <a:fillRect/>
          </a:stretch>
        </p:blipFill>
        <p:spPr>
          <a:xfrm>
            <a:off x="5867416" y="1856610"/>
            <a:ext cx="3513798" cy="2125073"/>
          </a:xfrm>
          <a:prstGeom prst="rect">
            <a:avLst/>
          </a:prstGeom>
        </p:spPr>
      </p:pic>
      <p:sp>
        <p:nvSpPr>
          <p:cNvPr id="8" name="Espace réservé du contenu 2"/>
          <p:cNvSpPr txBox="1">
            <a:spLocks/>
          </p:cNvSpPr>
          <p:nvPr/>
        </p:nvSpPr>
        <p:spPr>
          <a:xfrm>
            <a:off x="9411766" y="2249425"/>
            <a:ext cx="2615644" cy="136293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dirty="0" smtClean="0"/>
              <a:t>Choisir la lettre que vous souhaitez attribuer au lecteur réseau ici Z: et cliquer sur terminer.</a:t>
            </a:r>
            <a:endParaRPr lang="fr-FR" dirty="0"/>
          </a:p>
        </p:txBody>
      </p:sp>
      <p:pic>
        <p:nvPicPr>
          <p:cNvPr id="9" name="Image 8"/>
          <p:cNvPicPr>
            <a:picLocks noChangeAspect="1"/>
          </p:cNvPicPr>
          <p:nvPr/>
        </p:nvPicPr>
        <p:blipFill>
          <a:blip r:embed="rId4"/>
          <a:stretch>
            <a:fillRect/>
          </a:stretch>
        </p:blipFill>
        <p:spPr>
          <a:xfrm>
            <a:off x="5661303" y="4116089"/>
            <a:ext cx="2527107" cy="2645956"/>
          </a:xfrm>
          <a:prstGeom prst="rect">
            <a:avLst/>
          </a:prstGeom>
        </p:spPr>
      </p:pic>
      <p:sp>
        <p:nvSpPr>
          <p:cNvPr id="10" name="Ellipse 9"/>
          <p:cNvSpPr/>
          <p:nvPr/>
        </p:nvSpPr>
        <p:spPr>
          <a:xfrm>
            <a:off x="6820930" y="6245540"/>
            <a:ext cx="1202724" cy="5165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8307500" y="3599584"/>
            <a:ext cx="1202724" cy="5165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7391580" y="2467656"/>
            <a:ext cx="1202724" cy="5165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contenu 2"/>
          <p:cNvSpPr txBox="1">
            <a:spLocks/>
          </p:cNvSpPr>
          <p:nvPr/>
        </p:nvSpPr>
        <p:spPr>
          <a:xfrm>
            <a:off x="8690955" y="4757597"/>
            <a:ext cx="2615644" cy="1362939"/>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dirty="0" smtClean="0"/>
              <a:t>Dans poste de travail un nouveau lecteur est maintenant disponible.</a:t>
            </a:r>
          </a:p>
          <a:p>
            <a:r>
              <a:rPr lang="fr-FR" dirty="0" smtClean="0"/>
              <a:t>Ici Z:</a:t>
            </a:r>
            <a:endParaRPr lang="fr-FR" dirty="0"/>
          </a:p>
        </p:txBody>
      </p:sp>
    </p:spTree>
    <p:extLst>
      <p:ext uri="{BB962C8B-B14F-4D97-AF65-F5344CB8AC3E}">
        <p14:creationId xmlns:p14="http://schemas.microsoft.com/office/powerpoint/2010/main" val="3302812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8282" y="2454876"/>
            <a:ext cx="3391373" cy="1771897"/>
          </a:xfrm>
          <a:prstGeom prst="rect">
            <a:avLst/>
          </a:prstGeom>
        </p:spPr>
      </p:pic>
      <p:sp>
        <p:nvSpPr>
          <p:cNvPr id="2" name="Titre 1"/>
          <p:cNvSpPr>
            <a:spLocks noGrp="1"/>
          </p:cNvSpPr>
          <p:nvPr>
            <p:ph type="title"/>
          </p:nvPr>
        </p:nvSpPr>
        <p:spPr>
          <a:xfrm>
            <a:off x="947350" y="286603"/>
            <a:ext cx="10208329" cy="1286824"/>
          </a:xfrm>
        </p:spPr>
        <p:txBody>
          <a:bodyPr>
            <a:normAutofit fontScale="90000"/>
          </a:bodyPr>
          <a:lstStyle/>
          <a:p>
            <a:r>
              <a:rPr lang="fr-FR" dirty="0" smtClean="0"/>
              <a:t>NTBACKUP : SAUVEGARDES PLANNIFIER OU MANUEL.</a:t>
            </a:r>
            <a:endParaRPr lang="fr-FR" dirty="0"/>
          </a:p>
        </p:txBody>
      </p:sp>
      <p:sp>
        <p:nvSpPr>
          <p:cNvPr id="3" name="Espace réservé du contenu 2"/>
          <p:cNvSpPr>
            <a:spLocks noGrp="1"/>
          </p:cNvSpPr>
          <p:nvPr>
            <p:ph idx="1"/>
          </p:nvPr>
        </p:nvSpPr>
        <p:spPr>
          <a:xfrm>
            <a:off x="502509" y="2092869"/>
            <a:ext cx="2413686" cy="362007"/>
          </a:xfrm>
        </p:spPr>
        <p:txBody>
          <a:bodyPr>
            <a:normAutofit lnSpcReduction="10000"/>
          </a:bodyPr>
          <a:lstStyle/>
          <a:p>
            <a:r>
              <a:rPr lang="fr-FR" dirty="0" smtClean="0"/>
              <a:t>Exécuter NTBACKUP</a:t>
            </a:r>
            <a:endParaRPr lang="fr-FR" dirty="0"/>
          </a:p>
        </p:txBody>
      </p:sp>
      <p:pic>
        <p:nvPicPr>
          <p:cNvPr id="5" name="Image 4"/>
          <p:cNvPicPr>
            <a:picLocks noChangeAspect="1"/>
          </p:cNvPicPr>
          <p:nvPr/>
        </p:nvPicPr>
        <p:blipFill>
          <a:blip r:embed="rId3"/>
          <a:stretch>
            <a:fillRect/>
          </a:stretch>
        </p:blipFill>
        <p:spPr>
          <a:xfrm>
            <a:off x="4307773" y="2624520"/>
            <a:ext cx="5125165" cy="3734321"/>
          </a:xfrm>
          <a:prstGeom prst="rect">
            <a:avLst/>
          </a:prstGeom>
        </p:spPr>
      </p:pic>
      <p:sp>
        <p:nvSpPr>
          <p:cNvPr id="6" name="Espace réservé du contenu 2"/>
          <p:cNvSpPr txBox="1">
            <a:spLocks/>
          </p:cNvSpPr>
          <p:nvPr/>
        </p:nvSpPr>
        <p:spPr>
          <a:xfrm>
            <a:off x="4307772" y="2092868"/>
            <a:ext cx="5125165" cy="36200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dirty="0" smtClean="0"/>
              <a:t>NTBACKUP démarre en mode assistant faire suivant.</a:t>
            </a:r>
            <a:endParaRPr lang="fr-FR" dirty="0"/>
          </a:p>
        </p:txBody>
      </p:sp>
    </p:spTree>
    <p:extLst>
      <p:ext uri="{BB962C8B-B14F-4D97-AF65-F5344CB8AC3E}">
        <p14:creationId xmlns:p14="http://schemas.microsoft.com/office/powerpoint/2010/main" val="1981674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350" y="286603"/>
            <a:ext cx="10208329" cy="1286824"/>
          </a:xfrm>
        </p:spPr>
        <p:txBody>
          <a:bodyPr>
            <a:normAutofit fontScale="90000"/>
          </a:bodyPr>
          <a:lstStyle/>
          <a:p>
            <a:r>
              <a:rPr lang="fr-FR" dirty="0" smtClean="0"/>
              <a:t>NTBACKUP : SAUVEGARDES PLANNIFIER OU MANUEL.</a:t>
            </a:r>
            <a:endParaRPr lang="fr-FR" dirty="0"/>
          </a:p>
        </p:txBody>
      </p:sp>
      <p:sp>
        <p:nvSpPr>
          <p:cNvPr id="3" name="Espace réservé du contenu 2"/>
          <p:cNvSpPr>
            <a:spLocks noGrp="1"/>
          </p:cNvSpPr>
          <p:nvPr>
            <p:ph idx="1"/>
          </p:nvPr>
        </p:nvSpPr>
        <p:spPr>
          <a:xfrm>
            <a:off x="112138" y="2101563"/>
            <a:ext cx="2413686" cy="362007"/>
          </a:xfrm>
        </p:spPr>
        <p:txBody>
          <a:bodyPr>
            <a:normAutofit fontScale="85000" lnSpcReduction="10000"/>
          </a:bodyPr>
          <a:lstStyle/>
          <a:p>
            <a:r>
              <a:rPr lang="fr-FR" dirty="0" smtClean="0"/>
              <a:t>Sélectionner sauvegarder.</a:t>
            </a:r>
            <a:endParaRPr lang="fr-FR" dirty="0"/>
          </a:p>
        </p:txBody>
      </p:sp>
      <p:sp>
        <p:nvSpPr>
          <p:cNvPr id="6" name="Espace réservé du contenu 2"/>
          <p:cNvSpPr txBox="1">
            <a:spLocks/>
          </p:cNvSpPr>
          <p:nvPr/>
        </p:nvSpPr>
        <p:spPr>
          <a:xfrm>
            <a:off x="3002945" y="2208882"/>
            <a:ext cx="3465996" cy="362007"/>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dirty="0" smtClean="0"/>
              <a:t>Sélectionner me laisser choisir.</a:t>
            </a:r>
            <a:endParaRPr lang="fr-FR" dirty="0"/>
          </a:p>
        </p:txBody>
      </p:sp>
      <p:pic>
        <p:nvPicPr>
          <p:cNvPr id="7" name="Image 6"/>
          <p:cNvPicPr>
            <a:picLocks noChangeAspect="1"/>
          </p:cNvPicPr>
          <p:nvPr/>
        </p:nvPicPr>
        <p:blipFill>
          <a:blip r:embed="rId2"/>
          <a:stretch>
            <a:fillRect/>
          </a:stretch>
        </p:blipFill>
        <p:spPr>
          <a:xfrm>
            <a:off x="47832" y="2429506"/>
            <a:ext cx="2624958" cy="2084829"/>
          </a:xfrm>
          <a:prstGeom prst="rect">
            <a:avLst/>
          </a:prstGeom>
        </p:spPr>
      </p:pic>
      <p:pic>
        <p:nvPicPr>
          <p:cNvPr id="8" name="Image 7"/>
          <p:cNvPicPr>
            <a:picLocks noChangeAspect="1"/>
          </p:cNvPicPr>
          <p:nvPr/>
        </p:nvPicPr>
        <p:blipFill>
          <a:blip r:embed="rId3"/>
          <a:stretch>
            <a:fillRect/>
          </a:stretch>
        </p:blipFill>
        <p:spPr>
          <a:xfrm>
            <a:off x="3002945" y="2521232"/>
            <a:ext cx="4593465" cy="3348507"/>
          </a:xfrm>
          <a:prstGeom prst="rect">
            <a:avLst/>
          </a:prstGeom>
        </p:spPr>
      </p:pic>
      <p:pic>
        <p:nvPicPr>
          <p:cNvPr id="9" name="Image 8"/>
          <p:cNvPicPr>
            <a:picLocks noChangeAspect="1"/>
          </p:cNvPicPr>
          <p:nvPr/>
        </p:nvPicPr>
        <p:blipFill>
          <a:blip r:embed="rId4"/>
          <a:stretch>
            <a:fillRect/>
          </a:stretch>
        </p:blipFill>
        <p:spPr>
          <a:xfrm>
            <a:off x="7767491" y="3568352"/>
            <a:ext cx="4251514" cy="3103526"/>
          </a:xfrm>
          <a:prstGeom prst="rect">
            <a:avLst/>
          </a:prstGeom>
        </p:spPr>
      </p:pic>
      <p:sp>
        <p:nvSpPr>
          <p:cNvPr id="10" name="Espace réservé du contenu 2"/>
          <p:cNvSpPr txBox="1">
            <a:spLocks/>
          </p:cNvSpPr>
          <p:nvPr/>
        </p:nvSpPr>
        <p:spPr>
          <a:xfrm>
            <a:off x="7767491" y="2891481"/>
            <a:ext cx="4335456" cy="580439"/>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dirty="0" smtClean="0"/>
              <a:t>Sélectionner les fichiers qui correspond a vos besoins.</a:t>
            </a:r>
            <a:endParaRPr lang="fr-FR" dirty="0"/>
          </a:p>
        </p:txBody>
      </p:sp>
      <p:sp>
        <p:nvSpPr>
          <p:cNvPr id="11" name="Ellipse 10"/>
          <p:cNvSpPr/>
          <p:nvPr/>
        </p:nvSpPr>
        <p:spPr>
          <a:xfrm>
            <a:off x="3319849" y="5041556"/>
            <a:ext cx="2092410" cy="3130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233753" y="3197976"/>
            <a:ext cx="1207868" cy="265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8309632" y="5103338"/>
            <a:ext cx="1097979" cy="5025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676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350" y="286603"/>
            <a:ext cx="10208329" cy="1286824"/>
          </a:xfrm>
        </p:spPr>
        <p:txBody>
          <a:bodyPr>
            <a:normAutofit fontScale="90000"/>
          </a:bodyPr>
          <a:lstStyle/>
          <a:p>
            <a:r>
              <a:rPr lang="fr-FR" dirty="0" smtClean="0"/>
              <a:t>NTBACKUP : SAUVEGARDES PLANNIFIER OU MANUEL.</a:t>
            </a:r>
            <a:endParaRPr lang="fr-FR" dirty="0"/>
          </a:p>
        </p:txBody>
      </p:sp>
      <p:sp>
        <p:nvSpPr>
          <p:cNvPr id="3" name="Espace réservé du contenu 2"/>
          <p:cNvSpPr>
            <a:spLocks noGrp="1"/>
          </p:cNvSpPr>
          <p:nvPr>
            <p:ph idx="1"/>
          </p:nvPr>
        </p:nvSpPr>
        <p:spPr>
          <a:xfrm>
            <a:off x="951955" y="2103258"/>
            <a:ext cx="2413686" cy="362007"/>
          </a:xfrm>
        </p:spPr>
        <p:txBody>
          <a:bodyPr>
            <a:normAutofit fontScale="85000" lnSpcReduction="10000"/>
          </a:bodyPr>
          <a:lstStyle/>
          <a:p>
            <a:r>
              <a:rPr lang="fr-FR" dirty="0" smtClean="0"/>
              <a:t>Sélectionner sauvegarder.</a:t>
            </a:r>
            <a:endParaRPr lang="fr-FR" dirty="0"/>
          </a:p>
        </p:txBody>
      </p:sp>
      <p:sp>
        <p:nvSpPr>
          <p:cNvPr id="6" name="Espace réservé du contenu 2"/>
          <p:cNvSpPr txBox="1">
            <a:spLocks/>
          </p:cNvSpPr>
          <p:nvPr/>
        </p:nvSpPr>
        <p:spPr>
          <a:xfrm>
            <a:off x="4849010" y="1919872"/>
            <a:ext cx="7342990" cy="890142"/>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dirty="0" smtClean="0"/>
              <a:t>Sélectionner un dossier dans un volume autre que celui qui sera sauvegarder ou comme ici dans un lecteur réseau précédâmes connecté. Puis choisir un nom pour l’archive (type .</a:t>
            </a:r>
            <a:r>
              <a:rPr lang="fr-FR" dirty="0" err="1" smtClean="0"/>
              <a:t>bkf</a:t>
            </a:r>
            <a:r>
              <a:rPr lang="fr-FR" dirty="0" smtClean="0"/>
              <a:t>)</a:t>
            </a:r>
            <a:endParaRPr lang="fr-FR" dirty="0"/>
          </a:p>
        </p:txBody>
      </p:sp>
      <p:pic>
        <p:nvPicPr>
          <p:cNvPr id="4" name="Image 3"/>
          <p:cNvPicPr>
            <a:picLocks noChangeAspect="1"/>
          </p:cNvPicPr>
          <p:nvPr/>
        </p:nvPicPr>
        <p:blipFill>
          <a:blip r:embed="rId2"/>
          <a:stretch>
            <a:fillRect/>
          </a:stretch>
        </p:blipFill>
        <p:spPr>
          <a:xfrm>
            <a:off x="391551" y="2465265"/>
            <a:ext cx="3904406" cy="2799248"/>
          </a:xfrm>
          <a:prstGeom prst="rect">
            <a:avLst/>
          </a:prstGeom>
        </p:spPr>
      </p:pic>
      <p:sp>
        <p:nvSpPr>
          <p:cNvPr id="14" name="Ellipse 13"/>
          <p:cNvSpPr/>
          <p:nvPr/>
        </p:nvSpPr>
        <p:spPr>
          <a:xfrm>
            <a:off x="2914133" y="3761182"/>
            <a:ext cx="661089" cy="3130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stretch>
            <a:fillRect/>
          </a:stretch>
        </p:blipFill>
        <p:spPr>
          <a:xfrm>
            <a:off x="5811408" y="2702466"/>
            <a:ext cx="5344271" cy="3982006"/>
          </a:xfrm>
          <a:prstGeom prst="rect">
            <a:avLst/>
          </a:prstGeom>
        </p:spPr>
      </p:pic>
    </p:spTree>
    <p:extLst>
      <p:ext uri="{BB962C8B-B14F-4D97-AF65-F5344CB8AC3E}">
        <p14:creationId xmlns:p14="http://schemas.microsoft.com/office/powerpoint/2010/main" val="2127028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350" y="286603"/>
            <a:ext cx="10208329" cy="1286824"/>
          </a:xfrm>
        </p:spPr>
        <p:txBody>
          <a:bodyPr>
            <a:normAutofit fontScale="90000"/>
          </a:bodyPr>
          <a:lstStyle/>
          <a:p>
            <a:r>
              <a:rPr lang="fr-FR" dirty="0" smtClean="0"/>
              <a:t>NTBACKUP : SAUVEGARDES PLANNIFIER OU MANUEL.</a:t>
            </a:r>
            <a:endParaRPr lang="fr-FR" dirty="0"/>
          </a:p>
        </p:txBody>
      </p:sp>
      <p:sp>
        <p:nvSpPr>
          <p:cNvPr id="3" name="Espace réservé du contenu 2"/>
          <p:cNvSpPr>
            <a:spLocks noGrp="1"/>
          </p:cNvSpPr>
          <p:nvPr>
            <p:ph idx="1"/>
          </p:nvPr>
        </p:nvSpPr>
        <p:spPr>
          <a:xfrm>
            <a:off x="951955" y="2103258"/>
            <a:ext cx="2413686" cy="362007"/>
          </a:xfrm>
        </p:spPr>
        <p:txBody>
          <a:bodyPr>
            <a:normAutofit fontScale="85000" lnSpcReduction="10000"/>
          </a:bodyPr>
          <a:lstStyle/>
          <a:p>
            <a:r>
              <a:rPr lang="fr-FR" dirty="0" smtClean="0"/>
              <a:t>Sélectionner sauvegarder.</a:t>
            </a:r>
            <a:endParaRPr lang="fr-FR" dirty="0"/>
          </a:p>
        </p:txBody>
      </p:sp>
      <p:sp>
        <p:nvSpPr>
          <p:cNvPr id="6" name="Espace réservé du contenu 2"/>
          <p:cNvSpPr txBox="1">
            <a:spLocks/>
          </p:cNvSpPr>
          <p:nvPr/>
        </p:nvSpPr>
        <p:spPr>
          <a:xfrm>
            <a:off x="8275951" y="1954167"/>
            <a:ext cx="3693627" cy="180701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dirty="0" smtClean="0"/>
              <a:t>Sélectionner un dossier dans un volume autre que celui qui sera sauvegarder ou comme ici dans un lecteur réseau précédâmes connecté. Puis choisir un nom pour l’archive (type .</a:t>
            </a:r>
            <a:r>
              <a:rPr lang="fr-FR" dirty="0" err="1" smtClean="0"/>
              <a:t>bkf</a:t>
            </a:r>
            <a:r>
              <a:rPr lang="fr-FR" dirty="0" smtClean="0"/>
              <a:t>)</a:t>
            </a:r>
            <a:endParaRPr lang="fr-FR" dirty="0"/>
          </a:p>
        </p:txBody>
      </p:sp>
      <p:pic>
        <p:nvPicPr>
          <p:cNvPr id="4" name="Image 3"/>
          <p:cNvPicPr>
            <a:picLocks noChangeAspect="1"/>
          </p:cNvPicPr>
          <p:nvPr/>
        </p:nvPicPr>
        <p:blipFill>
          <a:blip r:embed="rId2"/>
          <a:stretch>
            <a:fillRect/>
          </a:stretch>
        </p:blipFill>
        <p:spPr>
          <a:xfrm>
            <a:off x="391551" y="2465265"/>
            <a:ext cx="3904406" cy="2799248"/>
          </a:xfrm>
          <a:prstGeom prst="rect">
            <a:avLst/>
          </a:prstGeom>
        </p:spPr>
      </p:pic>
      <p:sp>
        <p:nvSpPr>
          <p:cNvPr id="14" name="Ellipse 13"/>
          <p:cNvSpPr/>
          <p:nvPr/>
        </p:nvSpPr>
        <p:spPr>
          <a:xfrm>
            <a:off x="2914133" y="3761182"/>
            <a:ext cx="661089" cy="3130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stretch>
            <a:fillRect/>
          </a:stretch>
        </p:blipFill>
        <p:spPr>
          <a:xfrm>
            <a:off x="4295957" y="1696553"/>
            <a:ext cx="3862189" cy="2877710"/>
          </a:xfrm>
          <a:prstGeom prst="rect">
            <a:avLst/>
          </a:prstGeom>
        </p:spPr>
      </p:pic>
      <p:pic>
        <p:nvPicPr>
          <p:cNvPr id="7" name="Image 6"/>
          <p:cNvPicPr>
            <a:picLocks noChangeAspect="1"/>
          </p:cNvPicPr>
          <p:nvPr/>
        </p:nvPicPr>
        <p:blipFill>
          <a:blip r:embed="rId4"/>
          <a:stretch>
            <a:fillRect/>
          </a:stretch>
        </p:blipFill>
        <p:spPr>
          <a:xfrm>
            <a:off x="8374516" y="4078633"/>
            <a:ext cx="3688035" cy="2659917"/>
          </a:xfrm>
          <a:prstGeom prst="rect">
            <a:avLst/>
          </a:prstGeom>
        </p:spPr>
      </p:pic>
      <p:sp>
        <p:nvSpPr>
          <p:cNvPr id="9" name="Espace réservé du contenu 2"/>
          <p:cNvSpPr txBox="1">
            <a:spLocks/>
          </p:cNvSpPr>
          <p:nvPr/>
        </p:nvSpPr>
        <p:spPr>
          <a:xfrm>
            <a:off x="1458097" y="6033225"/>
            <a:ext cx="7204744" cy="43929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FR" dirty="0" smtClean="0"/>
              <a:t>Vérifier le chemin et nom de l’archive puis cliquer sur suivant :</a:t>
            </a:r>
            <a:endParaRPr lang="fr-FR" dirty="0"/>
          </a:p>
        </p:txBody>
      </p:sp>
      <p:sp>
        <p:nvSpPr>
          <p:cNvPr id="8" name="Ellipse 7"/>
          <p:cNvSpPr/>
          <p:nvPr/>
        </p:nvSpPr>
        <p:spPr>
          <a:xfrm>
            <a:off x="5544817" y="3997614"/>
            <a:ext cx="1105974" cy="40026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1" name="Ellipse 10"/>
          <p:cNvSpPr/>
          <p:nvPr/>
        </p:nvSpPr>
        <p:spPr>
          <a:xfrm>
            <a:off x="4945540" y="1819216"/>
            <a:ext cx="1966006" cy="40026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2" name="Ellipse 11"/>
          <p:cNvSpPr/>
          <p:nvPr/>
        </p:nvSpPr>
        <p:spPr>
          <a:xfrm>
            <a:off x="8474344" y="5293064"/>
            <a:ext cx="1966006" cy="40026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3" name="Ellipse 12"/>
          <p:cNvSpPr/>
          <p:nvPr/>
        </p:nvSpPr>
        <p:spPr>
          <a:xfrm>
            <a:off x="8490939" y="5693324"/>
            <a:ext cx="1966006" cy="40026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5" name="Ellipse 14"/>
          <p:cNvSpPr/>
          <p:nvPr/>
        </p:nvSpPr>
        <p:spPr>
          <a:xfrm>
            <a:off x="10831080" y="6464047"/>
            <a:ext cx="649197" cy="267243"/>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7656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350" y="286603"/>
            <a:ext cx="10208329" cy="1286824"/>
          </a:xfrm>
        </p:spPr>
        <p:txBody>
          <a:bodyPr>
            <a:normAutofit fontScale="90000"/>
          </a:bodyPr>
          <a:lstStyle/>
          <a:p>
            <a:r>
              <a:rPr lang="fr-FR" dirty="0" smtClean="0"/>
              <a:t>NTBACKUP : SAUVEGARDES PLANNIFIER OU MANUEL.</a:t>
            </a:r>
            <a:endParaRPr lang="fr-FR" dirty="0"/>
          </a:p>
        </p:txBody>
      </p:sp>
      <p:sp>
        <p:nvSpPr>
          <p:cNvPr id="3" name="Espace réservé du contenu 2"/>
          <p:cNvSpPr>
            <a:spLocks noGrp="1"/>
          </p:cNvSpPr>
          <p:nvPr>
            <p:ph idx="1"/>
          </p:nvPr>
        </p:nvSpPr>
        <p:spPr>
          <a:xfrm>
            <a:off x="1085190" y="1790612"/>
            <a:ext cx="2413686" cy="362007"/>
          </a:xfrm>
        </p:spPr>
        <p:txBody>
          <a:bodyPr>
            <a:normAutofit fontScale="85000" lnSpcReduction="10000"/>
          </a:bodyPr>
          <a:lstStyle/>
          <a:p>
            <a:r>
              <a:rPr lang="fr-FR" dirty="0" smtClean="0"/>
              <a:t>Sélectionner sauvegarder.</a:t>
            </a:r>
            <a:endParaRPr lang="fr-FR" dirty="0"/>
          </a:p>
        </p:txBody>
      </p:sp>
      <p:sp>
        <p:nvSpPr>
          <p:cNvPr id="15" name="Ellipse 14"/>
          <p:cNvSpPr/>
          <p:nvPr/>
        </p:nvSpPr>
        <p:spPr>
          <a:xfrm>
            <a:off x="10831080" y="6464047"/>
            <a:ext cx="649197" cy="267243"/>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2"/>
          <a:stretch>
            <a:fillRect/>
          </a:stretch>
        </p:blipFill>
        <p:spPr>
          <a:xfrm>
            <a:off x="947350" y="2171746"/>
            <a:ext cx="5058481" cy="2248214"/>
          </a:xfrm>
          <a:prstGeom prst="rect">
            <a:avLst/>
          </a:prstGeom>
        </p:spPr>
      </p:pic>
      <p:sp>
        <p:nvSpPr>
          <p:cNvPr id="17" name="Ellipse 16"/>
          <p:cNvSpPr/>
          <p:nvPr/>
        </p:nvSpPr>
        <p:spPr>
          <a:xfrm>
            <a:off x="4083057" y="3463726"/>
            <a:ext cx="1322956" cy="370007"/>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8" name="ZoneTexte 17"/>
          <p:cNvSpPr txBox="1"/>
          <p:nvPr/>
        </p:nvSpPr>
        <p:spPr>
          <a:xfrm>
            <a:off x="6320413" y="2504665"/>
            <a:ext cx="5305530" cy="646331"/>
          </a:xfrm>
          <a:prstGeom prst="rect">
            <a:avLst/>
          </a:prstGeom>
          <a:noFill/>
        </p:spPr>
        <p:txBody>
          <a:bodyPr wrap="square" rtlCol="0">
            <a:spAutoFit/>
          </a:bodyPr>
          <a:lstStyle/>
          <a:p>
            <a:r>
              <a:rPr lang="fr-FR" dirty="0" smtClean="0"/>
              <a:t>Un compte rendu s’ouvre et vous permet d’accéder aux option avancées.</a:t>
            </a:r>
            <a:endParaRPr lang="fr-FR" dirty="0"/>
          </a:p>
        </p:txBody>
      </p:sp>
      <p:pic>
        <p:nvPicPr>
          <p:cNvPr id="19" name="Image 18"/>
          <p:cNvPicPr>
            <a:picLocks noChangeAspect="1"/>
          </p:cNvPicPr>
          <p:nvPr/>
        </p:nvPicPr>
        <p:blipFill>
          <a:blip r:embed="rId3"/>
          <a:stretch>
            <a:fillRect/>
          </a:stretch>
        </p:blipFill>
        <p:spPr>
          <a:xfrm>
            <a:off x="6621864" y="3785621"/>
            <a:ext cx="5157366" cy="2936029"/>
          </a:xfrm>
          <a:prstGeom prst="rect">
            <a:avLst/>
          </a:prstGeom>
        </p:spPr>
      </p:pic>
      <p:sp>
        <p:nvSpPr>
          <p:cNvPr id="20" name="Ellipse 19"/>
          <p:cNvSpPr/>
          <p:nvPr/>
        </p:nvSpPr>
        <p:spPr>
          <a:xfrm>
            <a:off x="9970077" y="6321390"/>
            <a:ext cx="1105974" cy="40026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 name="Ellipse 21"/>
          <p:cNvSpPr/>
          <p:nvPr/>
        </p:nvSpPr>
        <p:spPr>
          <a:xfrm>
            <a:off x="6792684" y="4491089"/>
            <a:ext cx="3074797" cy="238696"/>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3" name="ZoneTexte 22"/>
          <p:cNvSpPr txBox="1"/>
          <p:nvPr/>
        </p:nvSpPr>
        <p:spPr>
          <a:xfrm>
            <a:off x="947350" y="5125713"/>
            <a:ext cx="5915673" cy="923330"/>
          </a:xfrm>
          <a:prstGeom prst="rect">
            <a:avLst/>
          </a:prstGeom>
          <a:noFill/>
        </p:spPr>
        <p:txBody>
          <a:bodyPr wrap="square" rtlCol="0">
            <a:spAutoFit/>
          </a:bodyPr>
          <a:lstStyle/>
          <a:p>
            <a:r>
              <a:rPr lang="fr-FR" dirty="0" smtClean="0"/>
              <a:t>Permet de choisir type de sauvegarde. Dans cette exemple nous choisirons incrémentale.</a:t>
            </a:r>
          </a:p>
          <a:p>
            <a:endParaRPr lang="fr-FR" dirty="0"/>
          </a:p>
        </p:txBody>
      </p:sp>
    </p:spTree>
    <p:extLst>
      <p:ext uri="{BB962C8B-B14F-4D97-AF65-F5344CB8AC3E}">
        <p14:creationId xmlns:p14="http://schemas.microsoft.com/office/powerpoint/2010/main" val="3057466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871" y="12291"/>
            <a:ext cx="11940790" cy="983190"/>
          </a:xfrm>
        </p:spPr>
        <p:txBody>
          <a:bodyPr>
            <a:normAutofit fontScale="90000"/>
          </a:bodyPr>
          <a:lstStyle/>
          <a:p>
            <a:r>
              <a:rPr lang="fr-FR" dirty="0" smtClean="0"/>
              <a:t>NTBACKUP : SAUVEGARDES PLANNIFIER OU MANUEL.</a:t>
            </a:r>
            <a:endParaRPr lang="fr-FR" dirty="0"/>
          </a:p>
        </p:txBody>
      </p:sp>
      <p:sp>
        <p:nvSpPr>
          <p:cNvPr id="15" name="Ellipse 14"/>
          <p:cNvSpPr/>
          <p:nvPr/>
        </p:nvSpPr>
        <p:spPr>
          <a:xfrm>
            <a:off x="10831080" y="6464047"/>
            <a:ext cx="649197" cy="267243"/>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7" name="Ellipse 16"/>
          <p:cNvSpPr/>
          <p:nvPr/>
        </p:nvSpPr>
        <p:spPr>
          <a:xfrm>
            <a:off x="4083057" y="3463726"/>
            <a:ext cx="1322956" cy="370007"/>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0" name="Ellipse 19"/>
          <p:cNvSpPr/>
          <p:nvPr/>
        </p:nvSpPr>
        <p:spPr>
          <a:xfrm>
            <a:off x="9970077" y="6321390"/>
            <a:ext cx="1105974" cy="40026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 name="Ellipse 21"/>
          <p:cNvSpPr/>
          <p:nvPr/>
        </p:nvSpPr>
        <p:spPr>
          <a:xfrm>
            <a:off x="6792684" y="4491089"/>
            <a:ext cx="3074797" cy="238696"/>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2"/>
          <a:stretch>
            <a:fillRect/>
          </a:stretch>
        </p:blipFill>
        <p:spPr>
          <a:xfrm>
            <a:off x="318952" y="1976099"/>
            <a:ext cx="5797025" cy="4233782"/>
          </a:xfrm>
          <a:prstGeom prst="rect">
            <a:avLst/>
          </a:prstGeom>
        </p:spPr>
      </p:pic>
      <p:pic>
        <p:nvPicPr>
          <p:cNvPr id="5" name="Image 4"/>
          <p:cNvPicPr>
            <a:picLocks noChangeAspect="1"/>
          </p:cNvPicPr>
          <p:nvPr/>
        </p:nvPicPr>
        <p:blipFill>
          <a:blip r:embed="rId3"/>
          <a:stretch>
            <a:fillRect/>
          </a:stretch>
        </p:blipFill>
        <p:spPr>
          <a:xfrm>
            <a:off x="6306762" y="1989637"/>
            <a:ext cx="5726712" cy="4220244"/>
          </a:xfrm>
          <a:prstGeom prst="rect">
            <a:avLst/>
          </a:prstGeom>
        </p:spPr>
      </p:pic>
    </p:spTree>
    <p:extLst>
      <p:ext uri="{BB962C8B-B14F-4D97-AF65-F5344CB8AC3E}">
        <p14:creationId xmlns:p14="http://schemas.microsoft.com/office/powerpoint/2010/main" val="3564506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471571" y="1348212"/>
            <a:ext cx="7309815" cy="4971041"/>
          </a:xfrm>
          <a:prstGeom prst="rect">
            <a:avLst/>
          </a:prstGeom>
        </p:spPr>
      </p:pic>
      <p:sp>
        <p:nvSpPr>
          <p:cNvPr id="5" name="Rectangle 4"/>
          <p:cNvSpPr/>
          <p:nvPr/>
        </p:nvSpPr>
        <p:spPr>
          <a:xfrm>
            <a:off x="1097280" y="120580"/>
            <a:ext cx="10058400" cy="369332"/>
          </a:xfrm>
          <a:prstGeom prst="rect">
            <a:avLst/>
          </a:prstGeom>
        </p:spPr>
        <p:txBody>
          <a:bodyPr wrap="square">
            <a:spAutoFit/>
          </a:bodyPr>
          <a:lstStyle/>
          <a:p>
            <a:pPr algn="ctr"/>
            <a:r>
              <a:rPr lang="fr-FR" dirty="0"/>
              <a:t>NTBACKUP : SAUVEGARDES PLANNIFIER OU MANUEL.</a:t>
            </a:r>
          </a:p>
        </p:txBody>
      </p:sp>
      <p:sp>
        <p:nvSpPr>
          <p:cNvPr id="6" name="Ellipse 5"/>
          <p:cNvSpPr/>
          <p:nvPr/>
        </p:nvSpPr>
        <p:spPr>
          <a:xfrm>
            <a:off x="4803523" y="3524016"/>
            <a:ext cx="1322956" cy="370007"/>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Ellipse 6"/>
          <p:cNvSpPr/>
          <p:nvPr/>
        </p:nvSpPr>
        <p:spPr>
          <a:xfrm>
            <a:off x="6126478" y="3339012"/>
            <a:ext cx="1322956" cy="370007"/>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Ellipse 7"/>
          <p:cNvSpPr/>
          <p:nvPr/>
        </p:nvSpPr>
        <p:spPr>
          <a:xfrm>
            <a:off x="8169310" y="5949246"/>
            <a:ext cx="864158" cy="370007"/>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a:stretch>
            <a:fillRect/>
          </a:stretch>
        </p:blipFill>
        <p:spPr>
          <a:xfrm>
            <a:off x="6086772" y="2085724"/>
            <a:ext cx="3734321" cy="4334480"/>
          </a:xfrm>
          <a:prstGeom prst="rect">
            <a:avLst/>
          </a:prstGeom>
        </p:spPr>
      </p:pic>
      <p:pic>
        <p:nvPicPr>
          <p:cNvPr id="10" name="Image 9"/>
          <p:cNvPicPr>
            <a:picLocks noChangeAspect="1"/>
          </p:cNvPicPr>
          <p:nvPr/>
        </p:nvPicPr>
        <p:blipFill>
          <a:blip r:embed="rId4"/>
          <a:stretch>
            <a:fillRect/>
          </a:stretch>
        </p:blipFill>
        <p:spPr>
          <a:xfrm>
            <a:off x="8440273" y="4009713"/>
            <a:ext cx="3410426" cy="1838582"/>
          </a:xfrm>
          <a:prstGeom prst="rect">
            <a:avLst/>
          </a:prstGeom>
        </p:spPr>
      </p:pic>
    </p:spTree>
    <p:extLst>
      <p:ext uri="{BB962C8B-B14F-4D97-AF65-F5344CB8AC3E}">
        <p14:creationId xmlns:p14="http://schemas.microsoft.com/office/powerpoint/2010/main" val="381116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0"/>
            <a:ext cx="10058400" cy="1450757"/>
          </a:xfrm>
        </p:spPr>
        <p:txBody>
          <a:bodyPr/>
          <a:lstStyle/>
          <a:p>
            <a:r>
              <a:rPr lang="fr-FR" dirty="0" smtClean="0"/>
              <a:t>Chargement du programme d’installation.</a:t>
            </a:r>
            <a:endParaRPr lang="fr-FR" dirty="0"/>
          </a:p>
        </p:txBody>
      </p:sp>
      <p:sp>
        <p:nvSpPr>
          <p:cNvPr id="3" name="Espace réservé du contenu 2"/>
          <p:cNvSpPr>
            <a:spLocks noGrp="1"/>
          </p:cNvSpPr>
          <p:nvPr>
            <p:ph idx="1"/>
          </p:nvPr>
        </p:nvSpPr>
        <p:spPr>
          <a:xfrm>
            <a:off x="140044" y="1837038"/>
            <a:ext cx="5651157" cy="4720281"/>
          </a:xfrm>
        </p:spPr>
        <p:txBody>
          <a:bodyPr/>
          <a:lstStyle/>
          <a:p>
            <a:r>
              <a:rPr lang="fr-FR" dirty="0" smtClean="0"/>
              <a:t>Patienter pendant le chargement.</a:t>
            </a:r>
          </a:p>
          <a:p>
            <a:r>
              <a:rPr lang="fr-FR" dirty="0" smtClean="0"/>
              <a:t>Note que Windows nous propose de lancer ASR qui est la récupération de system automatique nous verrons comment l’utiliser pour réparer un system d’exploitation défectueux.</a:t>
            </a:r>
            <a:endParaRPr lang="fr-FR" dirty="0"/>
          </a:p>
        </p:txBody>
      </p:sp>
      <p:pic>
        <p:nvPicPr>
          <p:cNvPr id="4" name="Image 3"/>
          <p:cNvPicPr>
            <a:picLocks noChangeAspect="1"/>
          </p:cNvPicPr>
          <p:nvPr/>
        </p:nvPicPr>
        <p:blipFill>
          <a:blip r:embed="rId2"/>
          <a:stretch>
            <a:fillRect/>
          </a:stretch>
        </p:blipFill>
        <p:spPr>
          <a:xfrm>
            <a:off x="6024356" y="1837038"/>
            <a:ext cx="6087325" cy="4610743"/>
          </a:xfrm>
          <a:prstGeom prst="rect">
            <a:avLst/>
          </a:prstGeom>
        </p:spPr>
      </p:pic>
    </p:spTree>
    <p:extLst>
      <p:ext uri="{BB962C8B-B14F-4D97-AF65-F5344CB8AC3E}">
        <p14:creationId xmlns:p14="http://schemas.microsoft.com/office/powerpoint/2010/main" val="9690387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 1 Les pilotes supplémentaires :</a:t>
            </a:r>
            <a:endParaRPr lang="fr-FR" dirty="0"/>
          </a:p>
        </p:txBody>
      </p:sp>
      <p:sp>
        <p:nvSpPr>
          <p:cNvPr id="3" name="Espace réservé du contenu 2"/>
          <p:cNvSpPr>
            <a:spLocks noGrp="1"/>
          </p:cNvSpPr>
          <p:nvPr>
            <p:ph idx="1"/>
          </p:nvPr>
        </p:nvSpPr>
        <p:spPr>
          <a:xfrm>
            <a:off x="181231" y="1845733"/>
            <a:ext cx="4942703" cy="4423262"/>
          </a:xfrm>
        </p:spPr>
        <p:txBody>
          <a:bodyPr/>
          <a:lstStyle/>
          <a:p>
            <a:r>
              <a:rPr lang="fr-FR" dirty="0" smtClean="0"/>
              <a:t>Apres avoir utilisé F6 vous pouvez utiliser « S » pour spécifier un pilote supplémentaire a installer. Le pilotes du contrôleur devra être décompressé sur une disquette. Si vous n’avez pas de lecteur de disquette ils sera nécessaire d’ajouter directement les pilotes au cd d’installation. </a:t>
            </a:r>
            <a:r>
              <a:rPr lang="fr-FR" dirty="0" smtClean="0">
                <a:hlinkClick r:id="rId2"/>
              </a:rPr>
              <a:t>VOIR TUTO</a:t>
            </a:r>
            <a:endParaRPr lang="fr-FR" dirty="0"/>
          </a:p>
        </p:txBody>
      </p:sp>
      <p:pic>
        <p:nvPicPr>
          <p:cNvPr id="5" name="Image 4"/>
          <p:cNvPicPr>
            <a:picLocks noChangeAspect="1"/>
          </p:cNvPicPr>
          <p:nvPr/>
        </p:nvPicPr>
        <p:blipFill>
          <a:blip r:embed="rId3"/>
          <a:stretch>
            <a:fillRect/>
          </a:stretch>
        </p:blipFill>
        <p:spPr>
          <a:xfrm>
            <a:off x="5211549" y="1845734"/>
            <a:ext cx="6134956" cy="4553585"/>
          </a:xfrm>
          <a:prstGeom prst="rect">
            <a:avLst/>
          </a:prstGeom>
        </p:spPr>
      </p:pic>
      <p:pic>
        <p:nvPicPr>
          <p:cNvPr id="6" name="Image 5"/>
          <p:cNvPicPr>
            <a:picLocks noChangeAspect="1"/>
          </p:cNvPicPr>
          <p:nvPr/>
        </p:nvPicPr>
        <p:blipFill>
          <a:blip r:embed="rId4"/>
          <a:stretch>
            <a:fillRect/>
          </a:stretch>
        </p:blipFill>
        <p:spPr>
          <a:xfrm>
            <a:off x="1351005" y="4007996"/>
            <a:ext cx="3162466" cy="2369371"/>
          </a:xfrm>
          <a:prstGeom prst="rect">
            <a:avLst/>
          </a:prstGeom>
        </p:spPr>
      </p:pic>
    </p:spTree>
    <p:extLst>
      <p:ext uri="{BB962C8B-B14F-4D97-AF65-F5344CB8AC3E}">
        <p14:creationId xmlns:p14="http://schemas.microsoft.com/office/powerpoint/2010/main" val="25024474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657" y="0"/>
            <a:ext cx="5329889" cy="1738184"/>
          </a:xfrm>
        </p:spPr>
        <p:txBody>
          <a:bodyPr>
            <a:normAutofit fontScale="90000"/>
          </a:bodyPr>
          <a:lstStyle/>
          <a:p>
            <a:r>
              <a:rPr lang="fr-FR" dirty="0" smtClean="0"/>
              <a:t>Annexe 2 : Partitionnement personnalisé.</a:t>
            </a:r>
            <a:endParaRPr lang="fr-FR" dirty="0"/>
          </a:p>
        </p:txBody>
      </p:sp>
      <p:sp>
        <p:nvSpPr>
          <p:cNvPr id="3" name="Espace réservé du contenu 2"/>
          <p:cNvSpPr>
            <a:spLocks noGrp="1"/>
          </p:cNvSpPr>
          <p:nvPr>
            <p:ph idx="1"/>
          </p:nvPr>
        </p:nvSpPr>
        <p:spPr>
          <a:xfrm>
            <a:off x="57657" y="1820561"/>
            <a:ext cx="5921300" cy="3911693"/>
          </a:xfrm>
        </p:spPr>
        <p:txBody>
          <a:bodyPr/>
          <a:lstStyle/>
          <a:p>
            <a:r>
              <a:rPr lang="fr-FR" dirty="0" smtClean="0"/>
              <a:t>Apre avoir utilisé« C » pour créer une nouvelle partition choisir ca taille en Mo valider avec « Entrée ».</a:t>
            </a:r>
          </a:p>
          <a:p>
            <a:r>
              <a:rPr lang="fr-FR" dirty="0" smtClean="0"/>
              <a:t>Votre première partition est crée vous pouvez répéter l’opération sur l’espace disque restant ou supprimer une partition en appuient sur « s» et valider entrée.</a:t>
            </a:r>
          </a:p>
          <a:p>
            <a:endParaRPr lang="fr-FR" dirty="0"/>
          </a:p>
        </p:txBody>
      </p:sp>
      <p:pic>
        <p:nvPicPr>
          <p:cNvPr id="4" name="Image 3"/>
          <p:cNvPicPr>
            <a:picLocks noChangeAspect="1"/>
          </p:cNvPicPr>
          <p:nvPr/>
        </p:nvPicPr>
        <p:blipFill>
          <a:blip r:embed="rId2"/>
          <a:stretch>
            <a:fillRect/>
          </a:stretch>
        </p:blipFill>
        <p:spPr>
          <a:xfrm>
            <a:off x="6383194" y="62036"/>
            <a:ext cx="5434784" cy="3352296"/>
          </a:xfrm>
          <a:prstGeom prst="rect">
            <a:avLst/>
          </a:prstGeom>
        </p:spPr>
      </p:pic>
      <p:pic>
        <p:nvPicPr>
          <p:cNvPr id="7" name="Image 6"/>
          <p:cNvPicPr>
            <a:picLocks noChangeAspect="1"/>
          </p:cNvPicPr>
          <p:nvPr/>
        </p:nvPicPr>
        <p:blipFill>
          <a:blip r:embed="rId3"/>
          <a:stretch>
            <a:fillRect/>
          </a:stretch>
        </p:blipFill>
        <p:spPr>
          <a:xfrm>
            <a:off x="113998" y="3428653"/>
            <a:ext cx="5438219" cy="3373395"/>
          </a:xfrm>
          <a:prstGeom prst="rect">
            <a:avLst/>
          </a:prstGeom>
        </p:spPr>
      </p:pic>
      <p:pic>
        <p:nvPicPr>
          <p:cNvPr id="8" name="Image 7"/>
          <p:cNvPicPr>
            <a:picLocks noChangeAspect="1"/>
          </p:cNvPicPr>
          <p:nvPr/>
        </p:nvPicPr>
        <p:blipFill>
          <a:blip r:embed="rId4"/>
          <a:stretch>
            <a:fillRect/>
          </a:stretch>
        </p:blipFill>
        <p:spPr>
          <a:xfrm>
            <a:off x="6393423" y="3484605"/>
            <a:ext cx="5424556" cy="3373395"/>
          </a:xfrm>
          <a:prstGeom prst="rect">
            <a:avLst/>
          </a:prstGeom>
        </p:spPr>
      </p:pic>
      <p:sp>
        <p:nvSpPr>
          <p:cNvPr id="9" name="Flèche droite 8"/>
          <p:cNvSpPr/>
          <p:nvPr/>
        </p:nvSpPr>
        <p:spPr>
          <a:xfrm rot="19881597">
            <a:off x="5287987" y="3171501"/>
            <a:ext cx="1194767" cy="555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C »</a:t>
            </a:r>
            <a:endParaRPr lang="fr-FR" dirty="0"/>
          </a:p>
        </p:txBody>
      </p:sp>
      <p:sp>
        <p:nvSpPr>
          <p:cNvPr id="10" name="Flèche droite 9"/>
          <p:cNvSpPr/>
          <p:nvPr/>
        </p:nvSpPr>
        <p:spPr>
          <a:xfrm>
            <a:off x="5387546" y="4744455"/>
            <a:ext cx="1194767" cy="555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S »</a:t>
            </a:r>
            <a:endParaRPr lang="fr-FR" dirty="0"/>
          </a:p>
        </p:txBody>
      </p:sp>
    </p:spTree>
    <p:extLst>
      <p:ext uri="{BB962C8B-B14F-4D97-AF65-F5344CB8AC3E}">
        <p14:creationId xmlns:p14="http://schemas.microsoft.com/office/powerpoint/2010/main" val="28451303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492877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Faire entrer pour lancer l’installation</a:t>
            </a:r>
          </a:p>
        </p:txBody>
      </p:sp>
      <p:sp>
        <p:nvSpPr>
          <p:cNvPr id="3" name="Espace réservé du contenu 2"/>
          <p:cNvSpPr>
            <a:spLocks noGrp="1"/>
          </p:cNvSpPr>
          <p:nvPr>
            <p:ph idx="1"/>
          </p:nvPr>
        </p:nvSpPr>
        <p:spPr>
          <a:xfrm>
            <a:off x="172996" y="1845733"/>
            <a:ext cx="5687156" cy="4418119"/>
          </a:xfrm>
        </p:spPr>
        <p:txBody>
          <a:bodyPr/>
          <a:lstStyle/>
          <a:p>
            <a:r>
              <a:rPr lang="fr-FR" dirty="0" smtClean="0"/>
              <a:t>L’on notera la possibilité de quitter l’installation F3 ou plus utile réparer ou récupérer une installation Windows en appuient sur la touche R nous aborderont cette option fort utile en même temps que l’ASR dans le module traitant de la réparation d’un system </a:t>
            </a:r>
            <a:r>
              <a:rPr lang="fr-FR" dirty="0" err="1" smtClean="0"/>
              <a:t>défféctueux</a:t>
            </a:r>
            <a:r>
              <a:rPr lang="fr-FR" dirty="0" smtClean="0"/>
              <a:t>.</a:t>
            </a:r>
            <a:endParaRPr lang="fr-FR" dirty="0"/>
          </a:p>
        </p:txBody>
      </p:sp>
      <p:pic>
        <p:nvPicPr>
          <p:cNvPr id="4" name="Image 3"/>
          <p:cNvPicPr>
            <a:picLocks noChangeAspect="1"/>
          </p:cNvPicPr>
          <p:nvPr/>
        </p:nvPicPr>
        <p:blipFill>
          <a:blip r:embed="rId2"/>
          <a:stretch>
            <a:fillRect/>
          </a:stretch>
        </p:blipFill>
        <p:spPr>
          <a:xfrm>
            <a:off x="5959005" y="2233477"/>
            <a:ext cx="6106377" cy="3791479"/>
          </a:xfrm>
          <a:prstGeom prst="rect">
            <a:avLst/>
          </a:prstGeom>
        </p:spPr>
      </p:pic>
    </p:spTree>
    <p:extLst>
      <p:ext uri="{BB962C8B-B14F-4D97-AF65-F5344CB8AC3E}">
        <p14:creationId xmlns:p14="http://schemas.microsoft.com/office/powerpoint/2010/main" val="3478766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Accepter accord de licence en appuient sur F8.</a:t>
            </a:r>
            <a:endParaRPr lang="fr-FR" dirty="0"/>
          </a:p>
        </p:txBody>
      </p:sp>
      <p:sp>
        <p:nvSpPr>
          <p:cNvPr id="3" name="Espace réservé du contenu 2"/>
          <p:cNvSpPr>
            <a:spLocks noGrp="1"/>
          </p:cNvSpPr>
          <p:nvPr>
            <p:ph idx="1"/>
          </p:nvPr>
        </p:nvSpPr>
        <p:spPr>
          <a:xfrm>
            <a:off x="1097280" y="1845734"/>
            <a:ext cx="4273790" cy="4023360"/>
          </a:xfrm>
        </p:spPr>
        <p:txBody>
          <a:bodyPr/>
          <a:lstStyle/>
          <a:p>
            <a:r>
              <a:rPr lang="fr-FR" dirty="0" smtClean="0"/>
              <a:t>Pour plus d’info :</a:t>
            </a:r>
          </a:p>
          <a:p>
            <a:r>
              <a:rPr lang="fr-FR" dirty="0">
                <a:hlinkClick r:id="rId2"/>
              </a:rPr>
              <a:t>https://</a:t>
            </a:r>
            <a:r>
              <a:rPr lang="fr-FR" dirty="0" smtClean="0">
                <a:hlinkClick r:id="rId2"/>
              </a:rPr>
              <a:t>www.microsoft.com/fr-fr/useterms</a:t>
            </a:r>
            <a:endParaRPr lang="fr-FR" dirty="0" smtClean="0"/>
          </a:p>
          <a:p>
            <a:r>
              <a:rPr lang="fr-FR" dirty="0" smtClean="0"/>
              <a:t>ou</a:t>
            </a:r>
          </a:p>
          <a:p>
            <a:r>
              <a:rPr lang="fr-FR" dirty="0">
                <a:hlinkClick r:id="rId3"/>
              </a:rPr>
              <a:t>http://</a:t>
            </a:r>
            <a:r>
              <a:rPr lang="fr-FR" dirty="0" smtClean="0">
                <a:hlinkClick r:id="rId3"/>
              </a:rPr>
              <a:t>www.zdnet.fr/actualites/licences-windows-trois-subtilites-a-conna-tre-39380917.htm</a:t>
            </a:r>
            <a:endParaRPr lang="fr-FR" dirty="0" smtClean="0"/>
          </a:p>
          <a:p>
            <a:endParaRPr lang="fr-FR" dirty="0"/>
          </a:p>
        </p:txBody>
      </p:sp>
      <p:pic>
        <p:nvPicPr>
          <p:cNvPr id="4" name="Image 3"/>
          <p:cNvPicPr>
            <a:picLocks noChangeAspect="1"/>
          </p:cNvPicPr>
          <p:nvPr/>
        </p:nvPicPr>
        <p:blipFill>
          <a:blip r:embed="rId4"/>
          <a:stretch>
            <a:fillRect/>
          </a:stretch>
        </p:blipFill>
        <p:spPr>
          <a:xfrm>
            <a:off x="5476448" y="1952148"/>
            <a:ext cx="6115904" cy="3810532"/>
          </a:xfrm>
          <a:prstGeom prst="rect">
            <a:avLst/>
          </a:prstGeom>
        </p:spPr>
      </p:pic>
    </p:spTree>
    <p:extLst>
      <p:ext uri="{BB962C8B-B14F-4D97-AF65-F5344CB8AC3E}">
        <p14:creationId xmlns:p14="http://schemas.microsoft.com/office/powerpoint/2010/main" val="3419985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Partitionnement.</a:t>
            </a:r>
            <a:endParaRPr lang="fr-FR" dirty="0"/>
          </a:p>
        </p:txBody>
      </p:sp>
      <p:sp>
        <p:nvSpPr>
          <p:cNvPr id="3" name="Espace réservé du contenu 2"/>
          <p:cNvSpPr>
            <a:spLocks noGrp="1"/>
          </p:cNvSpPr>
          <p:nvPr>
            <p:ph idx="1"/>
          </p:nvPr>
        </p:nvSpPr>
        <p:spPr>
          <a:xfrm>
            <a:off x="65903" y="1993557"/>
            <a:ext cx="5296929" cy="4209535"/>
          </a:xfrm>
        </p:spPr>
        <p:txBody>
          <a:bodyPr>
            <a:normAutofit lnSpcReduction="10000"/>
          </a:bodyPr>
          <a:lstStyle/>
          <a:p>
            <a:r>
              <a:rPr lang="fr-FR" dirty="0" smtClean="0"/>
              <a:t>Pour une installation dans une seul partition faire « entrée ».</a:t>
            </a:r>
          </a:p>
          <a:p>
            <a:r>
              <a:rPr lang="fr-FR" dirty="0" smtClean="0"/>
              <a:t>Dans le cas ou  vous souhaitez créer plusieurs partition merci de vous reporter a l’annexe 2.</a:t>
            </a:r>
          </a:p>
          <a:p>
            <a:r>
              <a:rPr lang="fr-FR" dirty="0" smtClean="0"/>
              <a:t>Dans le cas ou aucun disque dur n’est connecté et que vous savez le disque fonctionnelle et détecté dans le bios il faut chercher du coter du contrôleur des disque dur.</a:t>
            </a:r>
          </a:p>
          <a:p>
            <a:pPr marL="457200" indent="-457200">
              <a:buFont typeface="+mj-lt"/>
              <a:buAutoNum type="arabicPeriod"/>
            </a:pPr>
            <a:r>
              <a:rPr lang="fr-FR" dirty="0" smtClean="0"/>
              <a:t> vérifié si un pilotes est disponible pour XP et l’installé comme indiqué annexe 1</a:t>
            </a:r>
          </a:p>
          <a:p>
            <a:pPr marL="457200" indent="-457200">
              <a:buFont typeface="+mj-lt"/>
              <a:buAutoNum type="arabicPeriod"/>
            </a:pPr>
            <a:r>
              <a:rPr lang="fr-FR" dirty="0" smtClean="0"/>
              <a:t>Passer la gestion des disques dans le bios en mode </a:t>
            </a:r>
            <a:r>
              <a:rPr lang="fr-FR" dirty="0" err="1" smtClean="0"/>
              <a:t>Legacy</a:t>
            </a:r>
            <a:r>
              <a:rPr lang="fr-FR" dirty="0" smtClean="0"/>
              <a:t> si pas de pilote(performance </a:t>
            </a:r>
            <a:r>
              <a:rPr lang="fr-FR" dirty="0" err="1" smtClean="0"/>
              <a:t>reduite</a:t>
            </a:r>
            <a:r>
              <a:rPr lang="fr-FR" dirty="0" smtClean="0"/>
              <a:t>).</a:t>
            </a:r>
          </a:p>
          <a:p>
            <a:pPr marL="457200" indent="-457200">
              <a:buFont typeface="+mj-lt"/>
              <a:buAutoNum type="arabicPeriod"/>
            </a:pPr>
            <a:endParaRPr lang="fr-FR" dirty="0"/>
          </a:p>
        </p:txBody>
      </p:sp>
      <p:pic>
        <p:nvPicPr>
          <p:cNvPr id="4" name="Image 3"/>
          <p:cNvPicPr>
            <a:picLocks noChangeAspect="1"/>
          </p:cNvPicPr>
          <p:nvPr/>
        </p:nvPicPr>
        <p:blipFill>
          <a:blip r:embed="rId2"/>
          <a:stretch>
            <a:fillRect/>
          </a:stretch>
        </p:blipFill>
        <p:spPr>
          <a:xfrm>
            <a:off x="5268201" y="1993557"/>
            <a:ext cx="6815087" cy="4110349"/>
          </a:xfrm>
          <a:prstGeom prst="rect">
            <a:avLst/>
          </a:prstGeom>
        </p:spPr>
      </p:pic>
    </p:spTree>
    <p:extLst>
      <p:ext uri="{BB962C8B-B14F-4D97-AF65-F5344CB8AC3E}">
        <p14:creationId xmlns:p14="http://schemas.microsoft.com/office/powerpoint/2010/main" val="2791468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TM02900771[[fn=Secteur]]</Template>
  <TotalTime>414</TotalTime>
  <Words>2304</Words>
  <Application>Microsoft Office PowerPoint</Application>
  <PresentationFormat>Grand écran</PresentationFormat>
  <Paragraphs>228</Paragraphs>
  <Slides>62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62</vt:i4>
      </vt:variant>
    </vt:vector>
  </HeadingPairs>
  <TitlesOfParts>
    <vt:vector size="69" baseType="lpstr">
      <vt:lpstr>Arial</vt:lpstr>
      <vt:lpstr>Calibri</vt:lpstr>
      <vt:lpstr>Calibri Light</vt:lpstr>
      <vt:lpstr>Wingdings</vt:lpstr>
      <vt:lpstr>Wingdings 2</vt:lpstr>
      <vt:lpstr>HDOfficeLightV0</vt:lpstr>
      <vt:lpstr>Rétrospective</vt:lpstr>
      <vt:lpstr>Installer Windows Xp depuis un CDROM</vt:lpstr>
      <vt:lpstr>Vérification prérequis : </vt:lpstr>
      <vt:lpstr>Configuration bios :</vt:lpstr>
      <vt:lpstr>Démarrage sur le CDROM :</vt:lpstr>
      <vt:lpstr>Chargement du programme d’installation.</vt:lpstr>
      <vt:lpstr>Chargement du programme d’installation.</vt:lpstr>
      <vt:lpstr>Faire entrer pour lancer l’installation</vt:lpstr>
      <vt:lpstr>Accepter accord de licence en appuient sur F8.</vt:lpstr>
      <vt:lpstr>Partitionnement.</vt:lpstr>
      <vt:lpstr>Formatage de la partition.</vt:lpstr>
      <vt:lpstr>Redémarrage</vt:lpstr>
      <vt:lpstr>Entrer votre Nom complet et celui de votre société.</vt:lpstr>
      <vt:lpstr>Clef produit :</vt:lpstr>
      <vt:lpstr>Entrer le nom de l’ordinateur et le mots de passe administrateur.</vt:lpstr>
      <vt:lpstr>Vérifier/Modifier la date, heure et fuseau horaire.</vt:lpstr>
      <vt:lpstr>Patientez pendant la fin de l’installation. Le PC va redémarrer automatiquement laissez le faire puis valider le message sur l’affichage.</vt:lpstr>
      <vt:lpstr>Première configuration « out of the box » Cliquez sur « suivant ».</vt:lpstr>
      <vt:lpstr>Activer les mises ajours automatiques et cliquez sur suivant</vt:lpstr>
      <vt:lpstr>Indiquer le noms des utilisateurs (une session sera créer par utilisateur).</vt:lpstr>
      <vt:lpstr>Fin de l’installation.</vt:lpstr>
      <vt:lpstr>Ouvrir gestionnaire périphérique et mettre installer manuellement les pilotes manquants.</vt:lpstr>
      <vt:lpstr>Installer manuellement un pilote.</vt:lpstr>
      <vt:lpstr>Installer manuellement un pilote.</vt:lpstr>
      <vt:lpstr>Configuration réseau (TCP/IP): Ouvrir connexion réseau.</vt:lpstr>
      <vt:lpstr>Configuration réseau (TCP/IP): Ouvrir propriété TCP/IP carte réseau.</vt:lpstr>
      <vt:lpstr>Configuration réseau (TCP/IP) Avancée.</vt:lpstr>
      <vt:lpstr>Configuration réseau (TCP/IP) Avancée.</vt:lpstr>
      <vt:lpstr>Ouvrir les propriétés system.</vt:lpstr>
      <vt:lpstr>Changer le nom d’une machine, entrer dans un domaine ou groupe de travaille.</vt:lpstr>
      <vt:lpstr>Option de signature de pilotes.</vt:lpstr>
      <vt:lpstr>Option recherche pilotes ne ligne</vt:lpstr>
      <vt:lpstr>Options de performance : Effet visuelle.</vt:lpstr>
      <vt:lpstr>Options de performance : Avancé</vt:lpstr>
      <vt:lpstr>Options de performance : Mémoire virtuel.</vt:lpstr>
      <vt:lpstr>Options de performance : Mémoire virtuel.</vt:lpstr>
      <vt:lpstr>Propriété system restauration du system.</vt:lpstr>
      <vt:lpstr>Propriete système : mises a jour automatique.</vt:lpstr>
      <vt:lpstr>Propriétés système : Utilisation a distance.</vt:lpstr>
      <vt:lpstr>Propriétés système : Utilisation a distance. Autoriser un utilisateur supplémentaire.</vt:lpstr>
      <vt:lpstr>Connection a un bureau a distance.</vt:lpstr>
      <vt:lpstr>Connection a un bureau a distance.</vt:lpstr>
      <vt:lpstr>Connection a un bureau a distance.</vt:lpstr>
      <vt:lpstr>Connection a un bureau a distance.</vt:lpstr>
      <vt:lpstr>La gestion de configuration MSCONFIG</vt:lpstr>
      <vt:lpstr>MSCONFIG : MODE DE DEMARRAGE.</vt:lpstr>
      <vt:lpstr>MSCONFIG : SYSTEM.INI et WIN.INI</vt:lpstr>
      <vt:lpstr>MSCONFIG : BOOT.INI</vt:lpstr>
      <vt:lpstr>MSCONFIG :  "Services"</vt:lpstr>
      <vt:lpstr>MSCONFIG :  "Démarrage"</vt:lpstr>
      <vt:lpstr>MSCONFIG : Outils </vt:lpstr>
      <vt:lpstr>Accéder a un partage réseau.</vt:lpstr>
      <vt:lpstr>Connecter un lecteur réseau</vt:lpstr>
      <vt:lpstr>NTBACKUP : SAUVEGARDES PLANNIFIER OU MANUEL.</vt:lpstr>
      <vt:lpstr>NTBACKUP : SAUVEGARDES PLANNIFIER OU MANUEL.</vt:lpstr>
      <vt:lpstr>NTBACKUP : SAUVEGARDES PLANNIFIER OU MANUEL.</vt:lpstr>
      <vt:lpstr>NTBACKUP : SAUVEGARDES PLANNIFIER OU MANUEL.</vt:lpstr>
      <vt:lpstr>NTBACKUP : SAUVEGARDES PLANNIFIER OU MANUEL.</vt:lpstr>
      <vt:lpstr>NTBACKUP : SAUVEGARDES PLANNIFIER OU MANUEL.</vt:lpstr>
      <vt:lpstr>Présentation PowerPoint</vt:lpstr>
      <vt:lpstr>Annexe 1 Les pilotes supplémentaires :</vt:lpstr>
      <vt:lpstr>Annexe 2 : Partitionnement personnalisé.</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Installer Windows Xp depuis un CDROM</dc:title>
  <dc:creator>Hary François</dc:creator>
  <cp:lastModifiedBy>Hary François</cp:lastModifiedBy>
  <cp:revision>43</cp:revision>
  <dcterms:created xsi:type="dcterms:W3CDTF">2017-05-21T12:24:31Z</dcterms:created>
  <dcterms:modified xsi:type="dcterms:W3CDTF">2017-05-21T19:22:52Z</dcterms:modified>
</cp:coreProperties>
</file>