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6" r:id="rId4"/>
    <p:sldId id="267" r:id="rId5"/>
    <p:sldId id="258" r:id="rId6"/>
    <p:sldId id="259" r:id="rId7"/>
    <p:sldId id="260" r:id="rId8"/>
    <p:sldId id="261" r:id="rId9"/>
    <p:sldId id="262" r:id="rId10"/>
    <p:sldId id="263" r:id="rId11"/>
    <p:sldId id="264" r:id="rId12"/>
    <p:sldId id="268"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8B06008B-F3B1-40F0-B063-D7927164BD68}" type="datetimeFigureOut">
              <a:rPr lang="fr-FR" smtClean="0"/>
              <a:t>17/05/2017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E6F7EF8-B934-4713-9003-3A4C5DCF0760}" type="slidenum">
              <a:rPr lang="fr-FR" smtClean="0"/>
              <a:t>‹N°›</a:t>
            </a:fld>
            <a:endParaRPr lang="fr-FR"/>
          </a:p>
        </p:txBody>
      </p:sp>
    </p:spTree>
    <p:extLst>
      <p:ext uri="{BB962C8B-B14F-4D97-AF65-F5344CB8AC3E}">
        <p14:creationId xmlns:p14="http://schemas.microsoft.com/office/powerpoint/2010/main" val="1514985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8B06008B-F3B1-40F0-B063-D7927164BD68}" type="datetimeFigureOut">
              <a:rPr lang="fr-FR" smtClean="0"/>
              <a:t>17/05/2017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E6F7EF8-B934-4713-9003-3A4C5DCF0760}" type="slidenum">
              <a:rPr lang="fr-FR" smtClean="0"/>
              <a:t>‹N°›</a:t>
            </a:fld>
            <a:endParaRPr lang="fr-FR"/>
          </a:p>
        </p:txBody>
      </p:sp>
    </p:spTree>
    <p:extLst>
      <p:ext uri="{BB962C8B-B14F-4D97-AF65-F5344CB8AC3E}">
        <p14:creationId xmlns:p14="http://schemas.microsoft.com/office/powerpoint/2010/main" val="1199275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8B06008B-F3B1-40F0-B063-D7927164BD68}" type="datetimeFigureOut">
              <a:rPr lang="fr-FR" smtClean="0"/>
              <a:t>17/05/2017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E6F7EF8-B934-4713-9003-3A4C5DCF0760}" type="slidenum">
              <a:rPr lang="fr-FR" smtClean="0"/>
              <a:t>‹N°›</a:t>
            </a:fld>
            <a:endParaRPr lang="fr-F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8700390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8B06008B-F3B1-40F0-B063-D7927164BD68}" type="datetimeFigureOut">
              <a:rPr lang="fr-FR" smtClean="0"/>
              <a:t>17/05/2017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E6F7EF8-B934-4713-9003-3A4C5DCF0760}" type="slidenum">
              <a:rPr lang="fr-FR" smtClean="0"/>
              <a:t>‹N°›</a:t>
            </a:fld>
            <a:endParaRPr lang="fr-FR"/>
          </a:p>
        </p:txBody>
      </p:sp>
    </p:spTree>
    <p:extLst>
      <p:ext uri="{BB962C8B-B14F-4D97-AF65-F5344CB8AC3E}">
        <p14:creationId xmlns:p14="http://schemas.microsoft.com/office/powerpoint/2010/main" val="8896975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8B06008B-F3B1-40F0-B063-D7927164BD68}" type="datetimeFigureOut">
              <a:rPr lang="fr-FR" smtClean="0"/>
              <a:t>17/05/2017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E6F7EF8-B934-4713-9003-3A4C5DCF0760}"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8794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8B06008B-F3B1-40F0-B063-D7927164BD68}" type="datetimeFigureOut">
              <a:rPr lang="fr-FR" smtClean="0"/>
              <a:t>17/05/2017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E6F7EF8-B934-4713-9003-3A4C5DCF0760}" type="slidenum">
              <a:rPr lang="fr-FR" smtClean="0"/>
              <a:t>‹N°›</a:t>
            </a:fld>
            <a:endParaRPr lang="fr-FR"/>
          </a:p>
        </p:txBody>
      </p:sp>
    </p:spTree>
    <p:extLst>
      <p:ext uri="{BB962C8B-B14F-4D97-AF65-F5344CB8AC3E}">
        <p14:creationId xmlns:p14="http://schemas.microsoft.com/office/powerpoint/2010/main" val="21620253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B06008B-F3B1-40F0-B063-D7927164BD68}" type="datetimeFigureOut">
              <a:rPr lang="fr-FR" smtClean="0"/>
              <a:t>17/05/2017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E6F7EF8-B934-4713-9003-3A4C5DCF0760}" type="slidenum">
              <a:rPr lang="fr-FR" smtClean="0"/>
              <a:t>‹N°›</a:t>
            </a:fld>
            <a:endParaRPr lang="fr-FR"/>
          </a:p>
        </p:txBody>
      </p:sp>
    </p:spTree>
    <p:extLst>
      <p:ext uri="{BB962C8B-B14F-4D97-AF65-F5344CB8AC3E}">
        <p14:creationId xmlns:p14="http://schemas.microsoft.com/office/powerpoint/2010/main" val="7277366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B06008B-F3B1-40F0-B063-D7927164BD68}" type="datetimeFigureOut">
              <a:rPr lang="fr-FR" smtClean="0"/>
              <a:t>17/05/2017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E6F7EF8-B934-4713-9003-3A4C5DCF0760}" type="slidenum">
              <a:rPr lang="fr-FR" smtClean="0"/>
              <a:t>‹N°›</a:t>
            </a:fld>
            <a:endParaRPr lang="fr-FR"/>
          </a:p>
        </p:txBody>
      </p:sp>
    </p:spTree>
    <p:extLst>
      <p:ext uri="{BB962C8B-B14F-4D97-AF65-F5344CB8AC3E}">
        <p14:creationId xmlns:p14="http://schemas.microsoft.com/office/powerpoint/2010/main" val="4250978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B06008B-F3B1-40F0-B063-D7927164BD68}" type="datetimeFigureOut">
              <a:rPr lang="fr-FR" smtClean="0"/>
              <a:t>17/05/2017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E6F7EF8-B934-4713-9003-3A4C5DCF0760}" type="slidenum">
              <a:rPr lang="fr-FR" smtClean="0"/>
              <a:t>‹N°›</a:t>
            </a:fld>
            <a:endParaRPr lang="fr-FR"/>
          </a:p>
        </p:txBody>
      </p:sp>
    </p:spTree>
    <p:extLst>
      <p:ext uri="{BB962C8B-B14F-4D97-AF65-F5344CB8AC3E}">
        <p14:creationId xmlns:p14="http://schemas.microsoft.com/office/powerpoint/2010/main" val="1599486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8B06008B-F3B1-40F0-B063-D7927164BD68}" type="datetimeFigureOut">
              <a:rPr lang="fr-FR" smtClean="0"/>
              <a:t>17/05/2017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E6F7EF8-B934-4713-9003-3A4C5DCF0760}" type="slidenum">
              <a:rPr lang="fr-FR" smtClean="0"/>
              <a:t>‹N°›</a:t>
            </a:fld>
            <a:endParaRPr lang="fr-FR"/>
          </a:p>
        </p:txBody>
      </p:sp>
    </p:spTree>
    <p:extLst>
      <p:ext uri="{BB962C8B-B14F-4D97-AF65-F5344CB8AC3E}">
        <p14:creationId xmlns:p14="http://schemas.microsoft.com/office/powerpoint/2010/main" val="231997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8B06008B-F3B1-40F0-B063-D7927164BD68}" type="datetimeFigureOut">
              <a:rPr lang="fr-FR" smtClean="0"/>
              <a:t>17/05/2017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E6F7EF8-B934-4713-9003-3A4C5DCF0760}" type="slidenum">
              <a:rPr lang="fr-FR" smtClean="0"/>
              <a:t>‹N°›</a:t>
            </a:fld>
            <a:endParaRPr lang="fr-FR"/>
          </a:p>
        </p:txBody>
      </p:sp>
    </p:spTree>
    <p:extLst>
      <p:ext uri="{BB962C8B-B14F-4D97-AF65-F5344CB8AC3E}">
        <p14:creationId xmlns:p14="http://schemas.microsoft.com/office/powerpoint/2010/main" val="2613268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8B06008B-F3B1-40F0-B063-D7927164BD68}" type="datetimeFigureOut">
              <a:rPr lang="fr-FR" smtClean="0"/>
              <a:t>17/05/2017</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E6F7EF8-B934-4713-9003-3A4C5DCF0760}" type="slidenum">
              <a:rPr lang="fr-FR" smtClean="0"/>
              <a:t>‹N°›</a:t>
            </a:fld>
            <a:endParaRPr lang="fr-FR"/>
          </a:p>
        </p:txBody>
      </p:sp>
    </p:spTree>
    <p:extLst>
      <p:ext uri="{BB962C8B-B14F-4D97-AF65-F5344CB8AC3E}">
        <p14:creationId xmlns:p14="http://schemas.microsoft.com/office/powerpoint/2010/main" val="4096032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8B06008B-F3B1-40F0-B063-D7927164BD68}" type="datetimeFigureOut">
              <a:rPr lang="fr-FR" smtClean="0"/>
              <a:t>17/05/2017</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E6F7EF8-B934-4713-9003-3A4C5DCF0760}" type="slidenum">
              <a:rPr lang="fr-FR" smtClean="0"/>
              <a:t>‹N°›</a:t>
            </a:fld>
            <a:endParaRPr lang="fr-FR"/>
          </a:p>
        </p:txBody>
      </p:sp>
    </p:spTree>
    <p:extLst>
      <p:ext uri="{BB962C8B-B14F-4D97-AF65-F5344CB8AC3E}">
        <p14:creationId xmlns:p14="http://schemas.microsoft.com/office/powerpoint/2010/main" val="284426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06008B-F3B1-40F0-B063-D7927164BD68}" type="datetimeFigureOut">
              <a:rPr lang="fr-FR" smtClean="0"/>
              <a:t>17/05/2017</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7E6F7EF8-B934-4713-9003-3A4C5DCF0760}" type="slidenum">
              <a:rPr lang="fr-FR" smtClean="0"/>
              <a:t>‹N°›</a:t>
            </a:fld>
            <a:endParaRPr lang="fr-FR"/>
          </a:p>
        </p:txBody>
      </p:sp>
    </p:spTree>
    <p:extLst>
      <p:ext uri="{BB962C8B-B14F-4D97-AF65-F5344CB8AC3E}">
        <p14:creationId xmlns:p14="http://schemas.microsoft.com/office/powerpoint/2010/main" val="2198150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8B06008B-F3B1-40F0-B063-D7927164BD68}" type="datetimeFigureOut">
              <a:rPr lang="fr-FR" smtClean="0"/>
              <a:t>17/05/2017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E6F7EF8-B934-4713-9003-3A4C5DCF0760}" type="slidenum">
              <a:rPr lang="fr-FR" smtClean="0"/>
              <a:t>‹N°›</a:t>
            </a:fld>
            <a:endParaRPr lang="fr-FR"/>
          </a:p>
        </p:txBody>
      </p:sp>
    </p:spTree>
    <p:extLst>
      <p:ext uri="{BB962C8B-B14F-4D97-AF65-F5344CB8AC3E}">
        <p14:creationId xmlns:p14="http://schemas.microsoft.com/office/powerpoint/2010/main" val="346485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8B06008B-F3B1-40F0-B063-D7927164BD68}" type="datetimeFigureOut">
              <a:rPr lang="fr-FR" smtClean="0"/>
              <a:t>17/05/2017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E6F7EF8-B934-4713-9003-3A4C5DCF0760}" type="slidenum">
              <a:rPr lang="fr-FR" smtClean="0"/>
              <a:t>‹N°›</a:t>
            </a:fld>
            <a:endParaRPr lang="fr-FR"/>
          </a:p>
        </p:txBody>
      </p:sp>
    </p:spTree>
    <p:extLst>
      <p:ext uri="{BB962C8B-B14F-4D97-AF65-F5344CB8AC3E}">
        <p14:creationId xmlns:p14="http://schemas.microsoft.com/office/powerpoint/2010/main" val="3205632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B06008B-F3B1-40F0-B063-D7927164BD68}" type="datetimeFigureOut">
              <a:rPr lang="fr-FR" smtClean="0"/>
              <a:t>17/05/2017</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E6F7EF8-B934-4713-9003-3A4C5DCF0760}" type="slidenum">
              <a:rPr lang="fr-FR" smtClean="0"/>
              <a:t>‹N°›</a:t>
            </a:fld>
            <a:endParaRPr lang="fr-FR"/>
          </a:p>
        </p:txBody>
      </p:sp>
    </p:spTree>
    <p:extLst>
      <p:ext uri="{BB962C8B-B14F-4D97-AF65-F5344CB8AC3E}">
        <p14:creationId xmlns:p14="http://schemas.microsoft.com/office/powerpoint/2010/main" val="25050262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BIOS, UEFI et procédure d’</a:t>
            </a:r>
            <a:r>
              <a:rPr lang="fr-FR" dirty="0" err="1" smtClean="0"/>
              <a:t>amorcage</a:t>
            </a:r>
            <a:r>
              <a:rPr lang="fr-FR" dirty="0" smtClean="0"/>
              <a:t> </a:t>
            </a:r>
            <a:endParaRPr lang="fr-FR" dirty="0"/>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39917867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996778"/>
          </a:xfrm>
        </p:spPr>
        <p:txBody>
          <a:bodyPr/>
          <a:lstStyle/>
          <a:p>
            <a:r>
              <a:rPr lang="fr-FR" dirty="0"/>
              <a:t>Règles de partitionnement de lecteur</a:t>
            </a:r>
          </a:p>
        </p:txBody>
      </p:sp>
      <p:sp>
        <p:nvSpPr>
          <p:cNvPr id="3" name="Espace réservé du contenu 2"/>
          <p:cNvSpPr>
            <a:spLocks noGrp="1"/>
          </p:cNvSpPr>
          <p:nvPr>
            <p:ph idx="1"/>
          </p:nvPr>
        </p:nvSpPr>
        <p:spPr>
          <a:xfrm>
            <a:off x="214184" y="1458097"/>
            <a:ext cx="9059818" cy="4583265"/>
          </a:xfrm>
        </p:spPr>
        <p:txBody>
          <a:bodyPr>
            <a:normAutofit/>
          </a:bodyPr>
          <a:lstStyle/>
          <a:p>
            <a:r>
              <a:rPr lang="fr-FR" sz="2000" dirty="0"/>
              <a:t>Partition </a:t>
            </a:r>
            <a:r>
              <a:rPr lang="fr-FR" sz="2000" dirty="0" smtClean="0"/>
              <a:t>système :</a:t>
            </a:r>
            <a:endParaRPr lang="fr-FR" sz="2000" dirty="0"/>
          </a:p>
          <a:p>
            <a:pPr lvl="1"/>
            <a:r>
              <a:rPr lang="fr-FR" sz="1800" dirty="0"/>
              <a:t>L’appareil doit contenir une partition système. Sur des disques GPT, il s’agit de la partition système EFI ou ESP (EFI System Partition). Cette partition est habituellement stockée sur le disque dur principal. C’est sur celle-ci que l’appareil démarre.</a:t>
            </a:r>
          </a:p>
          <a:p>
            <a:pPr lvl="1"/>
            <a:r>
              <a:rPr lang="fr-FR" sz="1800" dirty="0"/>
              <a:t>Cette partition a une taille minimale de 100 Mo et doit être formatée selon le format de fichier FAT32.</a:t>
            </a:r>
          </a:p>
          <a:p>
            <a:pPr lvl="1"/>
            <a:r>
              <a:rPr lang="fr-FR" sz="1800" dirty="0"/>
              <a:t>Cette partition est gérée par le système d’exploitation et ne doit pas contenir d’autres fichiers, y compris les outils Windows RE.</a:t>
            </a:r>
          </a:p>
        </p:txBody>
      </p:sp>
    </p:spTree>
    <p:extLst>
      <p:ext uri="{BB962C8B-B14F-4D97-AF65-F5344CB8AC3E}">
        <p14:creationId xmlns:p14="http://schemas.microsoft.com/office/powerpoint/2010/main" val="2759887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Règles de partitionnement de lecteur</a:t>
            </a:r>
          </a:p>
        </p:txBody>
      </p:sp>
      <p:sp>
        <p:nvSpPr>
          <p:cNvPr id="3" name="Espace réservé du contenu 2"/>
          <p:cNvSpPr>
            <a:spLocks noGrp="1"/>
          </p:cNvSpPr>
          <p:nvPr>
            <p:ph idx="1"/>
          </p:nvPr>
        </p:nvSpPr>
        <p:spPr>
          <a:xfrm>
            <a:off x="535459" y="1359243"/>
            <a:ext cx="9358184" cy="4682119"/>
          </a:xfrm>
        </p:spPr>
        <p:txBody>
          <a:bodyPr>
            <a:normAutofit lnSpcReduction="10000"/>
          </a:bodyPr>
          <a:lstStyle/>
          <a:p>
            <a:r>
              <a:rPr lang="fr-FR" sz="2400" dirty="0"/>
              <a:t>Partition MSR (Microsoft® </a:t>
            </a:r>
            <a:r>
              <a:rPr lang="fr-FR" sz="2400" dirty="0" err="1"/>
              <a:t>Reserved</a:t>
            </a:r>
            <a:r>
              <a:rPr lang="fr-FR" sz="2400" dirty="0"/>
              <a:t> Partition</a:t>
            </a:r>
            <a:r>
              <a:rPr lang="fr-FR" sz="2400" dirty="0" smtClean="0"/>
              <a:t>) :</a:t>
            </a:r>
            <a:endParaRPr lang="fr-FR" sz="2400" dirty="0"/>
          </a:p>
          <a:p>
            <a:pPr lvl="1"/>
            <a:r>
              <a:rPr lang="fr-FR" sz="2000" dirty="0"/>
              <a:t>À partir de Windows 10, la taille de la partition MSR est de 16 Mo.</a:t>
            </a:r>
          </a:p>
          <a:p>
            <a:pPr lvl="1"/>
            <a:r>
              <a:rPr lang="fr-FR" sz="2000" dirty="0"/>
              <a:t>Ajoutez une partition MSR sur chaque lecteur GPT pour faciliter la gestion des partitions. La MSR est une partition réservée qui ne reçoit pas d’ID de partition. Elle ne peut pas stocker de données d’utilisateurs</a:t>
            </a:r>
            <a:r>
              <a:rPr lang="fr-FR" sz="2000" dirty="0" smtClean="0"/>
              <a:t>.</a:t>
            </a:r>
          </a:p>
          <a:p>
            <a:r>
              <a:rPr lang="fr-FR" sz="2200" dirty="0"/>
              <a:t>Autres partitions </a:t>
            </a:r>
            <a:r>
              <a:rPr lang="fr-FR" sz="2200" dirty="0" smtClean="0"/>
              <a:t>utilitaires :</a:t>
            </a:r>
            <a:endParaRPr lang="fr-FR" sz="2200" dirty="0"/>
          </a:p>
          <a:p>
            <a:pPr lvl="1"/>
            <a:r>
              <a:rPr lang="fr-FR" sz="2000" dirty="0"/>
              <a:t>Toute autre partition utilitaire non gérée par Windows doit se situer avant les partitions Windows, de données et de l’image de récupération. Cela permet aux utilisateurs finaux de réaliser des actions comme le redimensionnement de la partition Windows sans affecter pour autant les utilitaires système.</a:t>
            </a:r>
          </a:p>
          <a:p>
            <a:pPr lvl="1"/>
            <a:r>
              <a:rPr lang="fr-FR" sz="2000" dirty="0"/>
              <a:t>Empêchez les utilisateurs finaux de modifier accidentellement des partitions utilitaires en les identifiant à l’aide d’un attribut GPT. Ainsi, ces partitions n’apparaîtront pas dans l’Explorateur de fichiers.</a:t>
            </a:r>
          </a:p>
        </p:txBody>
      </p:sp>
    </p:spTree>
    <p:extLst>
      <p:ext uri="{BB962C8B-B14F-4D97-AF65-F5344CB8AC3E}">
        <p14:creationId xmlns:p14="http://schemas.microsoft.com/office/powerpoint/2010/main" val="29276190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Travaux pratique :</a:t>
            </a:r>
            <a:endParaRPr lang="fr-FR" dirty="0"/>
          </a:p>
        </p:txBody>
      </p:sp>
      <p:sp>
        <p:nvSpPr>
          <p:cNvPr id="3" name="Espace réservé du contenu 2"/>
          <p:cNvSpPr>
            <a:spLocks noGrp="1"/>
          </p:cNvSpPr>
          <p:nvPr>
            <p:ph idx="1"/>
          </p:nvPr>
        </p:nvSpPr>
        <p:spPr/>
        <p:txBody>
          <a:bodyPr/>
          <a:lstStyle/>
          <a:p>
            <a:r>
              <a:rPr lang="fr-FR" dirty="0" smtClean="0"/>
              <a:t>Configuration bios</a:t>
            </a:r>
          </a:p>
          <a:p>
            <a:r>
              <a:rPr lang="fr-FR" dirty="0" smtClean="0"/>
              <a:t>Installation </a:t>
            </a:r>
            <a:r>
              <a:rPr lang="fr-FR" dirty="0" err="1" smtClean="0"/>
              <a:t>Vm</a:t>
            </a:r>
            <a:r>
              <a:rPr lang="fr-FR" dirty="0" smtClean="0"/>
              <a:t> ou physique machine</a:t>
            </a:r>
            <a:endParaRPr lang="fr-FR" dirty="0"/>
          </a:p>
        </p:txBody>
      </p:sp>
    </p:spTree>
    <p:extLst>
      <p:ext uri="{BB962C8B-B14F-4D97-AF65-F5344CB8AC3E}">
        <p14:creationId xmlns:p14="http://schemas.microsoft.com/office/powerpoint/2010/main" val="3009724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BIOS </a:t>
            </a:r>
            <a:r>
              <a:rPr lang="en-US" dirty="0"/>
              <a:t>(Basic Input Output System) </a:t>
            </a:r>
            <a:endParaRPr lang="fr-FR" dirty="0"/>
          </a:p>
        </p:txBody>
      </p:sp>
      <p:sp>
        <p:nvSpPr>
          <p:cNvPr id="3" name="Espace réservé du contenu 2"/>
          <p:cNvSpPr>
            <a:spLocks noGrp="1"/>
          </p:cNvSpPr>
          <p:nvPr>
            <p:ph idx="1"/>
          </p:nvPr>
        </p:nvSpPr>
        <p:spPr>
          <a:xfrm>
            <a:off x="677334" y="1455496"/>
            <a:ext cx="9389304" cy="5008606"/>
          </a:xfrm>
        </p:spPr>
        <p:txBody>
          <a:bodyPr>
            <a:normAutofit/>
          </a:bodyPr>
          <a:lstStyle/>
          <a:p>
            <a:r>
              <a:rPr lang="fr-FR" sz="2000" b="1" dirty="0"/>
              <a:t>Le BIOS </a:t>
            </a:r>
            <a:r>
              <a:rPr lang="fr-FR" sz="2000" dirty="0"/>
              <a:t>et </a:t>
            </a:r>
            <a:r>
              <a:rPr lang="fr-FR" sz="2000" dirty="0" smtClean="0"/>
              <a:t>maintenant l’UEFI </a:t>
            </a:r>
            <a:r>
              <a:rPr lang="fr-FR" sz="2000" b="1" dirty="0" smtClean="0"/>
              <a:t>sont </a:t>
            </a:r>
            <a:r>
              <a:rPr lang="fr-FR" sz="2000" b="1" dirty="0"/>
              <a:t>des composants </a:t>
            </a:r>
            <a:r>
              <a:rPr lang="fr-FR" sz="2000" b="1" dirty="0" smtClean="0"/>
              <a:t>essentiels</a:t>
            </a:r>
            <a:r>
              <a:rPr lang="fr-FR" sz="2000" dirty="0" smtClean="0"/>
              <a:t>. </a:t>
            </a:r>
            <a:r>
              <a:rPr lang="fr-FR" sz="2000" dirty="0"/>
              <a:t>Ils agissent comme </a:t>
            </a:r>
            <a:r>
              <a:rPr lang="fr-FR" sz="2000" b="1" dirty="0"/>
              <a:t>un </a:t>
            </a:r>
            <a:r>
              <a:rPr lang="fr-FR" sz="2000" b="1" dirty="0" smtClean="0"/>
              <a:t>intermédiaire </a:t>
            </a:r>
            <a:r>
              <a:rPr lang="fr-FR" sz="2000" b="1" dirty="0"/>
              <a:t>entre le matériel </a:t>
            </a:r>
            <a:r>
              <a:rPr lang="fr-FR" sz="2000" b="1" dirty="0" smtClean="0"/>
              <a:t>et </a:t>
            </a:r>
            <a:r>
              <a:rPr lang="fr-FR" sz="2000" b="1" dirty="0"/>
              <a:t>le système d’exploitation</a:t>
            </a:r>
            <a:r>
              <a:rPr lang="fr-FR" sz="2000" dirty="0"/>
              <a:t>. </a:t>
            </a:r>
            <a:endParaRPr lang="fr-FR" sz="2000" dirty="0" smtClean="0"/>
          </a:p>
          <a:p>
            <a:endParaRPr lang="fr-FR" sz="2000" dirty="0" smtClean="0"/>
          </a:p>
          <a:p>
            <a:r>
              <a:rPr lang="en-US" sz="2000" dirty="0" smtClean="0"/>
              <a:t>Le BIOS (Basic Input Output System) :</a:t>
            </a:r>
          </a:p>
          <a:p>
            <a:pPr lvl="1"/>
            <a:r>
              <a:rPr lang="fr-FR" sz="1800" dirty="0" smtClean="0"/>
              <a:t>Le BIOS (Basic Input Output System) est le tout premier programme qui est exécuté lorsque vous allumez votre ordinateur. Le BIOS va initialiser et configurer tous les périphériques de base, effectuer un test du système – le POST (Power-On Self-Test) – puis il exécute le code de démarrage du premier périphérique de votre liste de démarrage (Boot </a:t>
            </a:r>
            <a:r>
              <a:rPr lang="fr-FR" sz="1800" dirty="0" err="1" smtClean="0"/>
              <a:t>Priority</a:t>
            </a:r>
            <a:r>
              <a:rPr lang="fr-FR" sz="1800" dirty="0" smtClean="0"/>
              <a:t>).</a:t>
            </a:r>
          </a:p>
          <a:p>
            <a:pPr lvl="1"/>
            <a:r>
              <a:rPr lang="fr-FR" sz="1800" dirty="0" smtClean="0"/>
              <a:t>Le BIOS va alors exécuté le code de démarrage du disque dur : le MBR (Master Boot Record). Pour démarrer un système d’exploitation comme Windows, le BIOS </a:t>
            </a:r>
            <a:r>
              <a:rPr lang="fr-FR" sz="1800" b="1" dirty="0" smtClean="0"/>
              <a:t>exige qu’un disque dur utilise la table de partitionnement MBR </a:t>
            </a:r>
            <a:r>
              <a:rPr lang="fr-FR" sz="1800" dirty="0" smtClean="0"/>
              <a:t>(il existe néanmoins certaines cartes mères qui permettent de démarrer sur un disque dur utilisant le nouveau format GPT).</a:t>
            </a:r>
          </a:p>
          <a:p>
            <a:pPr lvl="1"/>
            <a:endParaRPr lang="fr-FR" dirty="0"/>
          </a:p>
        </p:txBody>
      </p:sp>
    </p:spTree>
    <p:extLst>
      <p:ext uri="{BB962C8B-B14F-4D97-AF65-F5344CB8AC3E}">
        <p14:creationId xmlns:p14="http://schemas.microsoft.com/office/powerpoint/2010/main" val="2520294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5330" y="148281"/>
            <a:ext cx="9142197" cy="716692"/>
          </a:xfrm>
        </p:spPr>
        <p:txBody>
          <a:bodyPr>
            <a:normAutofit/>
          </a:bodyPr>
          <a:lstStyle/>
          <a:p>
            <a:r>
              <a:rPr lang="fr-FR" altLang="fr-FR" dirty="0"/>
              <a:t>La </a:t>
            </a:r>
            <a:r>
              <a:rPr lang="fr-FR" altLang="fr-FR" dirty="0"/>
              <a:t>séquence de </a:t>
            </a:r>
            <a:r>
              <a:rPr lang="fr-FR" altLang="fr-FR" dirty="0"/>
              <a:t>boot</a:t>
            </a:r>
            <a:r>
              <a:rPr lang="fr-FR" altLang="fr-FR" dirty="0"/>
              <a:t> (ou d'amorçage</a:t>
            </a:r>
            <a:r>
              <a:rPr lang="fr-FR" altLang="fr-FR" dirty="0" smtClean="0"/>
              <a:t>)</a:t>
            </a:r>
            <a:endParaRPr lang="fr-FR" dirty="0"/>
          </a:p>
        </p:txBody>
      </p:sp>
      <p:sp>
        <p:nvSpPr>
          <p:cNvPr id="4" name="Rectangle 1"/>
          <p:cNvSpPr>
            <a:spLocks noChangeArrowheads="1"/>
          </p:cNvSpPr>
          <p:nvPr/>
        </p:nvSpPr>
        <p:spPr bwMode="auto">
          <a:xfrm>
            <a:off x="0" y="941686"/>
            <a:ext cx="967945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fr-FR" altLang="fr-FR" sz="1400" dirty="0" smtClean="0">
                <a:solidFill>
                  <a:srgbClr val="000000"/>
                </a:solidFill>
                <a:latin typeface="Trebuchet MS" panose="020B0603020202020204" pitchFamily="34" charset="0"/>
              </a:rPr>
              <a:t>Le </a:t>
            </a:r>
            <a:r>
              <a:rPr kumimoji="0" lang="fr-FR" altLang="fr-FR" sz="1400" b="0" i="0" u="none" strike="noStrike" cap="none" normalizeH="0" baseline="0" dirty="0" smtClean="0">
                <a:ln>
                  <a:noFill/>
                </a:ln>
                <a:solidFill>
                  <a:srgbClr val="000000"/>
                </a:solidFill>
                <a:effectLst/>
                <a:latin typeface="Trebuchet MS" panose="020B0603020202020204" pitchFamily="34" charset="0"/>
              </a:rPr>
              <a:t>Power-on self-test (POST) peut être décrite de la façon suivante : </a:t>
            </a:r>
            <a:endParaRPr kumimoji="0" lang="fr-FR" altLang="fr-FR" sz="16600" b="0" i="0" u="none" strike="noStrike" cap="none" normalizeH="0" baseline="0" dirty="0" smtClean="0">
              <a:ln>
                <a:noFill/>
              </a:ln>
              <a:solidFill>
                <a:srgbClr val="000000"/>
              </a:solidFill>
              <a:effectLst/>
              <a:latin typeface="Trebuchet MS" panose="020B0603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altLang="fr-FR" sz="1000" b="0" i="0" u="none" strike="noStrike" cap="none" normalizeH="0" baseline="0" dirty="0" smtClean="0">
              <a:ln>
                <a:noFill/>
              </a:ln>
              <a:solidFill>
                <a:srgbClr val="000000"/>
              </a:solidFill>
              <a:effectLst/>
              <a:latin typeface="Trebuchet MS" panose="020B0603020202020204" pitchFamily="34" charset="0"/>
            </a:endParaRPr>
          </a:p>
        </p:txBody>
      </p:sp>
      <p:pic>
        <p:nvPicPr>
          <p:cNvPr id="1026" name="Picture 2" descr="Bios-BootSequen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1151" y="1699913"/>
            <a:ext cx="11296423" cy="51580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302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69096" y="65903"/>
            <a:ext cx="8596668" cy="906162"/>
          </a:xfrm>
        </p:spPr>
        <p:txBody>
          <a:bodyPr/>
          <a:lstStyle/>
          <a:p>
            <a:r>
              <a:rPr lang="fr-FR" dirty="0" smtClean="0"/>
              <a:t>Limitation du bios :</a:t>
            </a:r>
            <a:endParaRPr lang="fr-FR" dirty="0"/>
          </a:p>
        </p:txBody>
      </p:sp>
      <p:sp>
        <p:nvSpPr>
          <p:cNvPr id="3" name="Espace réservé du contenu 2"/>
          <p:cNvSpPr>
            <a:spLocks noGrp="1"/>
          </p:cNvSpPr>
          <p:nvPr>
            <p:ph idx="1"/>
          </p:nvPr>
        </p:nvSpPr>
        <p:spPr>
          <a:xfrm>
            <a:off x="263611" y="2001795"/>
            <a:ext cx="9613556" cy="3550507"/>
          </a:xfrm>
        </p:spPr>
        <p:txBody>
          <a:bodyPr>
            <a:normAutofit/>
          </a:bodyPr>
          <a:lstStyle/>
          <a:p>
            <a:r>
              <a:rPr lang="fr-FR" dirty="0" smtClean="0"/>
              <a:t>Il n’est pas </a:t>
            </a:r>
            <a:r>
              <a:rPr lang="fr-FR" dirty="0"/>
              <a:t>capable de gérer des partitions dont la taille est supérieure à </a:t>
            </a:r>
            <a:r>
              <a:rPr lang="fr-FR" b="1" dirty="0" smtClean="0"/>
              <a:t>2 </a:t>
            </a:r>
            <a:r>
              <a:rPr lang="fr-FR" b="1" dirty="0"/>
              <a:t>To</a:t>
            </a:r>
            <a:r>
              <a:rPr lang="fr-FR" dirty="0"/>
              <a:t>. Cela se </a:t>
            </a:r>
            <a:r>
              <a:rPr lang="fr-FR" dirty="0" smtClean="0"/>
              <a:t>est dû a la </a:t>
            </a:r>
            <a:r>
              <a:rPr lang="fr-FR" dirty="0"/>
              <a:t>MBR </a:t>
            </a:r>
            <a:r>
              <a:rPr lang="fr-FR" dirty="0" smtClean="0"/>
              <a:t>(Master </a:t>
            </a:r>
            <a:r>
              <a:rPr lang="fr-FR" dirty="0"/>
              <a:t>Boot Record </a:t>
            </a:r>
            <a:r>
              <a:rPr lang="fr-FR" dirty="0" smtClean="0"/>
              <a:t>), </a:t>
            </a:r>
            <a:r>
              <a:rPr lang="fr-FR" dirty="0"/>
              <a:t>cette zone du disque contient la liste des partitions ainsi qu'un nombre codé sur 32 bits correspondant au nombre de secteurs de 512 octets d'une partition. On peut donc, au plus disposer d'une partition de </a:t>
            </a:r>
            <a:r>
              <a:rPr lang="fr-FR" dirty="0" smtClean="0"/>
              <a:t>:</a:t>
            </a:r>
          </a:p>
          <a:p>
            <a:pPr marL="0" indent="0" algn="ctr">
              <a:buNone/>
            </a:pPr>
            <a:r>
              <a:rPr lang="fr-FR" dirty="0" smtClean="0"/>
              <a:t>2^32 * </a:t>
            </a:r>
            <a:r>
              <a:rPr lang="fr-FR" dirty="0"/>
              <a:t>512 soit 2199023255552 </a:t>
            </a:r>
            <a:r>
              <a:rPr lang="fr-FR" dirty="0" smtClean="0"/>
              <a:t>octets soit environ 2199 </a:t>
            </a:r>
            <a:r>
              <a:rPr lang="fr-FR" dirty="0"/>
              <a:t>Go</a:t>
            </a:r>
            <a:r>
              <a:rPr lang="fr-FR" dirty="0" smtClean="0"/>
              <a:t>.</a:t>
            </a:r>
          </a:p>
          <a:p>
            <a:pPr marL="0" indent="0" algn="ctr">
              <a:buNone/>
            </a:pPr>
            <a:endParaRPr lang="fr-FR" dirty="0"/>
          </a:p>
          <a:p>
            <a:r>
              <a:rPr lang="fr-FR" dirty="0" smtClean="0"/>
              <a:t>Il </a:t>
            </a:r>
            <a:r>
              <a:rPr lang="fr-FR" dirty="0"/>
              <a:t>n'existe pas de réel système garantissant l'intégrité du matériel lors de la phase de boot précédant le lancement du système d'exploitation. Bien sûr certains BIOS bénéficient d'une option permettant d'activer un "antivirus"; cependant, ce dernier est assez basique et ne peut être mis à jour que par une mise à jour du BIOS lui même</a:t>
            </a:r>
            <a:r>
              <a:rPr lang="fr-FR" dirty="0" smtClean="0"/>
              <a:t>.</a:t>
            </a:r>
            <a:endParaRPr lang="fr-FR" dirty="0"/>
          </a:p>
        </p:txBody>
      </p:sp>
    </p:spTree>
    <p:extLst>
      <p:ext uri="{BB962C8B-B14F-4D97-AF65-F5344CB8AC3E}">
        <p14:creationId xmlns:p14="http://schemas.microsoft.com/office/powerpoint/2010/main" val="3498119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1227438"/>
          </a:xfrm>
        </p:spPr>
        <p:txBody>
          <a:bodyPr/>
          <a:lstStyle/>
          <a:p>
            <a:r>
              <a:rPr lang="en-US" dirty="0"/>
              <a:t>L’UEFI (Unified Extensible Firmware Interface)</a:t>
            </a:r>
            <a:endParaRPr lang="fr-FR" dirty="0"/>
          </a:p>
        </p:txBody>
      </p:sp>
      <p:sp>
        <p:nvSpPr>
          <p:cNvPr id="3" name="Espace réservé du contenu 2"/>
          <p:cNvSpPr>
            <a:spLocks noGrp="1"/>
          </p:cNvSpPr>
          <p:nvPr>
            <p:ph idx="1"/>
          </p:nvPr>
        </p:nvSpPr>
        <p:spPr>
          <a:xfrm>
            <a:off x="677334" y="2288926"/>
            <a:ext cx="8596668" cy="3085179"/>
          </a:xfrm>
        </p:spPr>
        <p:txBody>
          <a:bodyPr/>
          <a:lstStyle/>
          <a:p>
            <a:r>
              <a:rPr lang="fr-FR" dirty="0"/>
              <a:t>L’UEFI (</a:t>
            </a:r>
            <a:r>
              <a:rPr lang="fr-FR" dirty="0" err="1"/>
              <a:t>Unified</a:t>
            </a:r>
            <a:r>
              <a:rPr lang="fr-FR" dirty="0"/>
              <a:t> Extensible </a:t>
            </a:r>
            <a:r>
              <a:rPr lang="fr-FR" dirty="0" err="1"/>
              <a:t>Firmware</a:t>
            </a:r>
            <a:r>
              <a:rPr lang="fr-FR" dirty="0"/>
              <a:t> Interface) est le remplaçant du BIOS. L’UEFI utilise de nouveaux outils pour démarrer un système d’exploitation. En plus d’apporter une interface graphique plus agréable, l’UEFI permet entre autre </a:t>
            </a:r>
            <a:r>
              <a:rPr lang="fr-FR" dirty="0" smtClean="0"/>
              <a:t>:</a:t>
            </a:r>
          </a:p>
          <a:p>
            <a:pPr lvl="1"/>
            <a:r>
              <a:rPr lang="fr-FR" dirty="0" smtClean="0"/>
              <a:t> </a:t>
            </a:r>
            <a:r>
              <a:rPr lang="fr-FR" dirty="0"/>
              <a:t>La gestion des disques de plus de 2,2To </a:t>
            </a:r>
            <a:endParaRPr lang="fr-FR" dirty="0" smtClean="0"/>
          </a:p>
          <a:p>
            <a:pPr lvl="1"/>
            <a:r>
              <a:rPr lang="fr-FR" dirty="0" smtClean="0"/>
              <a:t>La </a:t>
            </a:r>
            <a:r>
              <a:rPr lang="fr-FR" dirty="0"/>
              <a:t>prise en charge de fonctionnalités réseaux </a:t>
            </a:r>
            <a:endParaRPr lang="fr-FR" dirty="0" smtClean="0"/>
          </a:p>
          <a:p>
            <a:pPr lvl="1"/>
            <a:r>
              <a:rPr lang="fr-FR" dirty="0" smtClean="0"/>
              <a:t>La </a:t>
            </a:r>
            <a:r>
              <a:rPr lang="fr-FR" dirty="0"/>
              <a:t>gestion des architectures 64bits </a:t>
            </a:r>
            <a:endParaRPr lang="fr-FR" dirty="0" smtClean="0"/>
          </a:p>
          <a:p>
            <a:pPr lvl="1"/>
            <a:r>
              <a:rPr lang="fr-FR" dirty="0" smtClean="0"/>
              <a:t>Un </a:t>
            </a:r>
            <a:r>
              <a:rPr lang="fr-FR" dirty="0"/>
              <a:t>démarrage plus rapide de l’ordinateur</a:t>
            </a:r>
          </a:p>
        </p:txBody>
      </p:sp>
    </p:spTree>
    <p:extLst>
      <p:ext uri="{BB962C8B-B14F-4D97-AF65-F5344CB8AC3E}">
        <p14:creationId xmlns:p14="http://schemas.microsoft.com/office/powerpoint/2010/main" val="3042793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L’UEFI (Unified Extensible Firmware Interface)</a:t>
            </a:r>
            <a:endParaRPr lang="fr-FR" dirty="0"/>
          </a:p>
        </p:txBody>
      </p:sp>
      <p:sp>
        <p:nvSpPr>
          <p:cNvPr id="3" name="Espace réservé du contenu 2"/>
          <p:cNvSpPr>
            <a:spLocks noGrp="1"/>
          </p:cNvSpPr>
          <p:nvPr>
            <p:ph idx="1"/>
          </p:nvPr>
        </p:nvSpPr>
        <p:spPr>
          <a:xfrm>
            <a:off x="677334" y="2559474"/>
            <a:ext cx="8596668" cy="2287843"/>
          </a:xfrm>
        </p:spPr>
        <p:txBody>
          <a:bodyPr/>
          <a:lstStyle/>
          <a:p>
            <a:r>
              <a:rPr lang="fr-FR" dirty="0"/>
              <a:t>L’UEFI permet de </a:t>
            </a:r>
            <a:r>
              <a:rPr lang="fr-FR" b="1" dirty="0"/>
              <a:t>lire les tables de partition aussi bien que les fichiers </a:t>
            </a:r>
            <a:r>
              <a:rPr lang="fr-FR" b="1" dirty="0" smtClean="0"/>
              <a:t>systèmes  </a:t>
            </a:r>
            <a:r>
              <a:rPr lang="fr-FR" dirty="0" smtClean="0"/>
              <a:t>contrairement </a:t>
            </a:r>
            <a:r>
              <a:rPr lang="fr-FR" dirty="0"/>
              <a:t>au BIOS. L’UEFI ne lance aucun code de démarrage, qu’il existe ou non. </a:t>
            </a:r>
            <a:r>
              <a:rPr lang="fr-FR" dirty="0" smtClean="0"/>
              <a:t>Au lieu </a:t>
            </a:r>
            <a:r>
              <a:rPr lang="fr-FR" dirty="0"/>
              <a:t>de ça, il lance des applications stockées dans une partition spéciale – présente dans </a:t>
            </a:r>
            <a:r>
              <a:rPr lang="fr-FR" dirty="0" smtClean="0"/>
              <a:t>la table </a:t>
            </a:r>
            <a:r>
              <a:rPr lang="fr-FR" dirty="0"/>
              <a:t>de partitions – appelée </a:t>
            </a:r>
            <a:r>
              <a:rPr lang="fr-FR" b="1" dirty="0"/>
              <a:t>« EFI SYSTEM PARTITION »</a:t>
            </a:r>
            <a:r>
              <a:rPr lang="fr-FR" dirty="0"/>
              <a:t>. Parmi ces applications, on </a:t>
            </a:r>
            <a:r>
              <a:rPr lang="fr-FR" dirty="0" smtClean="0"/>
              <a:t>peut trouver </a:t>
            </a:r>
            <a:r>
              <a:rPr lang="fr-FR" dirty="0"/>
              <a:t>un chargeur de système d’exploitation, un utilitaire de tests de mémoire ou bien </a:t>
            </a:r>
            <a:r>
              <a:rPr lang="fr-FR" dirty="0" smtClean="0"/>
              <a:t>des outils </a:t>
            </a:r>
            <a:r>
              <a:rPr lang="fr-FR" dirty="0"/>
              <a:t>de restauration</a:t>
            </a:r>
          </a:p>
        </p:txBody>
      </p:sp>
    </p:spTree>
    <p:extLst>
      <p:ext uri="{BB962C8B-B14F-4D97-AF65-F5344CB8AC3E}">
        <p14:creationId xmlns:p14="http://schemas.microsoft.com/office/powerpoint/2010/main" val="2585072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L’UEFI (Unified Extensible Firmware Interface)</a:t>
            </a:r>
            <a:endParaRPr lang="fr-FR" dirty="0"/>
          </a:p>
        </p:txBody>
      </p:sp>
      <p:sp>
        <p:nvSpPr>
          <p:cNvPr id="3" name="Espace réservé du contenu 2"/>
          <p:cNvSpPr>
            <a:spLocks noGrp="1"/>
          </p:cNvSpPr>
          <p:nvPr>
            <p:ph idx="1"/>
          </p:nvPr>
        </p:nvSpPr>
        <p:spPr>
          <a:xfrm>
            <a:off x="677334" y="2561642"/>
            <a:ext cx="8596668" cy="2283074"/>
          </a:xfrm>
        </p:spPr>
        <p:txBody>
          <a:bodyPr/>
          <a:lstStyle/>
          <a:p>
            <a:r>
              <a:rPr lang="fr-FR" dirty="0"/>
              <a:t>Pour démarrer un système d’exploitation UEFI et profiter de ces nouvelles </a:t>
            </a:r>
            <a:r>
              <a:rPr lang="fr-FR" dirty="0" smtClean="0"/>
              <a:t>fonctionnalités, le </a:t>
            </a:r>
            <a:r>
              <a:rPr lang="fr-FR" dirty="0"/>
              <a:t>standard UEFI exige que votre disque dur utilise la table de partitionnement GPT (</a:t>
            </a:r>
            <a:r>
              <a:rPr lang="fr-FR" dirty="0" smtClean="0"/>
              <a:t>GUID Partition </a:t>
            </a:r>
            <a:r>
              <a:rPr lang="fr-FR" dirty="0"/>
              <a:t>Table). L’UEFI peut aussi démarrer sur un disque dur utilisant la table </a:t>
            </a:r>
            <a:r>
              <a:rPr lang="fr-FR" dirty="0" smtClean="0"/>
              <a:t>de partitionnement </a:t>
            </a:r>
            <a:r>
              <a:rPr lang="fr-FR" dirty="0"/>
              <a:t>MBR mais cette </a:t>
            </a:r>
            <a:r>
              <a:rPr lang="fr-FR" b="1" dirty="0" err="1"/>
              <a:t>rétro-compatibilité</a:t>
            </a:r>
            <a:r>
              <a:rPr lang="fr-FR" b="1" dirty="0"/>
              <a:t> implique de désactiver l’UEFI </a:t>
            </a:r>
            <a:r>
              <a:rPr lang="fr-FR" b="1" dirty="0" smtClean="0"/>
              <a:t>et d’émuler </a:t>
            </a:r>
            <a:r>
              <a:rPr lang="fr-FR" b="1" dirty="0"/>
              <a:t>un BIOS traditionnel (via l’option CSM). </a:t>
            </a:r>
            <a:r>
              <a:rPr lang="fr-FR" dirty="0"/>
              <a:t>Dès lors, vous ne bénéficiez plus </a:t>
            </a:r>
            <a:r>
              <a:rPr lang="fr-FR" dirty="0" smtClean="0"/>
              <a:t>des nouveaux </a:t>
            </a:r>
            <a:r>
              <a:rPr lang="fr-FR" dirty="0"/>
              <a:t>avantages qu’offre l’UEFI.</a:t>
            </a:r>
          </a:p>
          <a:p>
            <a:endParaRPr lang="fr-FR" dirty="0"/>
          </a:p>
        </p:txBody>
      </p:sp>
    </p:spTree>
    <p:extLst>
      <p:ext uri="{BB962C8B-B14F-4D97-AF65-F5344CB8AC3E}">
        <p14:creationId xmlns:p14="http://schemas.microsoft.com/office/powerpoint/2010/main" val="33424135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372703"/>
            <a:ext cx="8596668" cy="1320800"/>
          </a:xfrm>
        </p:spPr>
        <p:txBody>
          <a:bodyPr>
            <a:normAutofit/>
          </a:bodyPr>
          <a:lstStyle/>
          <a:p>
            <a:r>
              <a:rPr lang="fr-FR" sz="4400" dirty="0" smtClean="0"/>
              <a:t>Windows et UEFI</a:t>
            </a:r>
            <a:endParaRPr lang="fr-FR" sz="4400" dirty="0"/>
          </a:p>
        </p:txBody>
      </p:sp>
      <p:sp>
        <p:nvSpPr>
          <p:cNvPr id="3" name="Espace réservé du contenu 2"/>
          <p:cNvSpPr>
            <a:spLocks noGrp="1"/>
          </p:cNvSpPr>
          <p:nvPr>
            <p:ph idx="1"/>
          </p:nvPr>
        </p:nvSpPr>
        <p:spPr>
          <a:xfrm>
            <a:off x="677334" y="1531296"/>
            <a:ext cx="8596668" cy="3880773"/>
          </a:xfrm>
        </p:spPr>
        <p:txBody>
          <a:bodyPr/>
          <a:lstStyle/>
          <a:p>
            <a:r>
              <a:rPr lang="fr-FR" sz="2400" dirty="0"/>
              <a:t>Lorsque vous installez la version UEFI de Windows, le programme d’installation </a:t>
            </a:r>
            <a:r>
              <a:rPr lang="fr-FR" sz="2400" dirty="0" smtClean="0"/>
              <a:t>de Windows </a:t>
            </a:r>
            <a:r>
              <a:rPr lang="fr-FR" sz="2400" dirty="0"/>
              <a:t>crée une partition système EFI (Extensible </a:t>
            </a:r>
            <a:r>
              <a:rPr lang="fr-FR" sz="2400" dirty="0" err="1"/>
              <a:t>Firmware</a:t>
            </a:r>
            <a:r>
              <a:rPr lang="fr-FR" sz="2400" dirty="0"/>
              <a:t> Interface System Partition</a:t>
            </a:r>
            <a:r>
              <a:rPr lang="fr-FR" sz="2400" dirty="0" smtClean="0"/>
              <a:t>), une </a:t>
            </a:r>
            <a:r>
              <a:rPr lang="fr-FR" sz="2400" dirty="0"/>
              <a:t>partition MSR (Microsoft </a:t>
            </a:r>
            <a:r>
              <a:rPr lang="fr-FR" sz="2400" dirty="0" err="1"/>
              <a:t>Reserved</a:t>
            </a:r>
            <a:r>
              <a:rPr lang="fr-FR" sz="2400" dirty="0"/>
              <a:t> Partition) et une partition </a:t>
            </a:r>
            <a:r>
              <a:rPr lang="fr-FR" sz="2400" dirty="0" smtClean="0"/>
              <a:t>Windows </a:t>
            </a:r>
            <a:r>
              <a:rPr lang="fr-FR" sz="2400" dirty="0"/>
              <a:t>principale</a:t>
            </a:r>
            <a:r>
              <a:rPr lang="fr-FR" sz="2400" dirty="0" smtClean="0"/>
              <a:t>.</a:t>
            </a:r>
          </a:p>
          <a:p>
            <a:endParaRPr lang="fr-FR" dirty="0"/>
          </a:p>
        </p:txBody>
      </p:sp>
      <p:pic>
        <p:nvPicPr>
          <p:cNvPr id="6" name="Image 5"/>
          <p:cNvPicPr>
            <a:picLocks noChangeAspect="1"/>
          </p:cNvPicPr>
          <p:nvPr/>
        </p:nvPicPr>
        <p:blipFill>
          <a:blip r:embed="rId2"/>
          <a:stretch>
            <a:fillRect/>
          </a:stretch>
        </p:blipFill>
        <p:spPr>
          <a:xfrm>
            <a:off x="893891" y="3918543"/>
            <a:ext cx="8163554" cy="2652119"/>
          </a:xfrm>
          <a:prstGeom prst="rect">
            <a:avLst/>
          </a:prstGeom>
        </p:spPr>
      </p:pic>
    </p:spTree>
    <p:extLst>
      <p:ext uri="{BB962C8B-B14F-4D97-AF65-F5344CB8AC3E}">
        <p14:creationId xmlns:p14="http://schemas.microsoft.com/office/powerpoint/2010/main" val="14375881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Règles de partitionnement de lecteur</a:t>
            </a:r>
          </a:p>
        </p:txBody>
      </p:sp>
      <p:sp>
        <p:nvSpPr>
          <p:cNvPr id="3" name="Espace réservé du contenu 2"/>
          <p:cNvSpPr>
            <a:spLocks noGrp="1"/>
          </p:cNvSpPr>
          <p:nvPr>
            <p:ph idx="1"/>
          </p:nvPr>
        </p:nvSpPr>
        <p:spPr/>
        <p:txBody>
          <a:bodyPr/>
          <a:lstStyle/>
          <a:p>
            <a:r>
              <a:rPr lang="fr-FR" dirty="0"/>
              <a:t>Si vous déployez Windows sur un appareil UEFI, vous devez formater le disque dur sur lequel se trouve la partition Windows en utilisant un système de fichier GPT (GUID Partition Table). Les lecteurs supplémentaires peuvent être au format GPT ou MBR (Master Boot Record).</a:t>
            </a:r>
          </a:p>
          <a:p>
            <a:r>
              <a:rPr lang="fr-FR" dirty="0"/>
              <a:t>Un lecteur GPT peut comporter jusqu’à 128 partitions.</a:t>
            </a:r>
          </a:p>
          <a:p>
            <a:r>
              <a:rPr lang="fr-FR" dirty="0"/>
              <a:t>Chaque partition peut posséder un espace maximal de 18 </a:t>
            </a:r>
            <a:r>
              <a:rPr lang="fr-FR" dirty="0" err="1"/>
              <a:t>exaoctets</a:t>
            </a:r>
            <a:r>
              <a:rPr lang="fr-FR" dirty="0"/>
              <a:t> (environ 18,8 millions de téraoctets).</a:t>
            </a:r>
          </a:p>
        </p:txBody>
      </p:sp>
    </p:spTree>
    <p:extLst>
      <p:ext uri="{BB962C8B-B14F-4D97-AF65-F5344CB8AC3E}">
        <p14:creationId xmlns:p14="http://schemas.microsoft.com/office/powerpoint/2010/main" val="2038359294"/>
      </p:ext>
    </p:extLst>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1129</TotalTime>
  <Words>963</Words>
  <Application>Microsoft Office PowerPoint</Application>
  <PresentationFormat>Grand écran</PresentationFormat>
  <Paragraphs>45</Paragraphs>
  <Slides>12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12</vt:i4>
      </vt:variant>
    </vt:vector>
  </HeadingPairs>
  <TitlesOfParts>
    <vt:vector size="16" baseType="lpstr">
      <vt:lpstr>Arial</vt:lpstr>
      <vt:lpstr>Trebuchet MS</vt:lpstr>
      <vt:lpstr>Wingdings 3</vt:lpstr>
      <vt:lpstr>Facette</vt:lpstr>
      <vt:lpstr>BIOS, UEFI et procédure d’amorcage </vt:lpstr>
      <vt:lpstr>Le BIOS (Basic Input Output System) </vt:lpstr>
      <vt:lpstr>La séquence de boot (ou d'amorçage)</vt:lpstr>
      <vt:lpstr>Limitation du bios :</vt:lpstr>
      <vt:lpstr>L’UEFI (Unified Extensible Firmware Interface)</vt:lpstr>
      <vt:lpstr>L’UEFI (Unified Extensible Firmware Interface)</vt:lpstr>
      <vt:lpstr>L’UEFI (Unified Extensible Firmware Interface)</vt:lpstr>
      <vt:lpstr>Windows et UEFI</vt:lpstr>
      <vt:lpstr>Règles de partitionnement de lecteur</vt:lpstr>
      <vt:lpstr>Règles de partitionnement de lecteur</vt:lpstr>
      <vt:lpstr>Règles de partitionnement de lecteur</vt:lpstr>
      <vt:lpstr>Travaux pratique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BIOS ET UEFI</dc:title>
  <dc:creator>Hary François</dc:creator>
  <cp:lastModifiedBy>Hary François</cp:lastModifiedBy>
  <cp:revision>11</cp:revision>
  <dcterms:created xsi:type="dcterms:W3CDTF">2017-03-20T16:24:12Z</dcterms:created>
  <dcterms:modified xsi:type="dcterms:W3CDTF">2017-05-17T16:02:53Z</dcterms:modified>
</cp:coreProperties>
</file>